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88" r:id="rId4"/>
    <p:sldId id="258" r:id="rId5"/>
    <p:sldId id="259" r:id="rId6"/>
    <p:sldId id="260" r:id="rId7"/>
    <p:sldId id="261" r:id="rId8"/>
    <p:sldId id="281" r:id="rId9"/>
    <p:sldId id="262" r:id="rId10"/>
    <p:sldId id="282" r:id="rId11"/>
    <p:sldId id="263" r:id="rId12"/>
    <p:sldId id="264" r:id="rId13"/>
    <p:sldId id="265" r:id="rId14"/>
    <p:sldId id="283" r:id="rId15"/>
    <p:sldId id="284" r:id="rId16"/>
    <p:sldId id="287" r:id="rId17"/>
    <p:sldId id="268" r:id="rId18"/>
    <p:sldId id="269" r:id="rId19"/>
    <p:sldId id="271" r:id="rId20"/>
    <p:sldId id="272" r:id="rId21"/>
    <p:sldId id="273" r:id="rId22"/>
    <p:sldId id="274" r:id="rId23"/>
    <p:sldId id="275" r:id="rId24"/>
    <p:sldId id="277" r:id="rId25"/>
    <p:sldId id="278" r:id="rId26"/>
    <p:sldId id="279" r:id="rId27"/>
    <p:sldId id="286" r:id="rId28"/>
    <p:sldId id="289"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9" d="100"/>
          <a:sy n="49" d="100"/>
        </p:scale>
        <p:origin x="67"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3B4E-E0B4-4323-B038-D80F27FB3207}" type="datetimeFigureOut">
              <a:rPr lang="en-IN" smtClean="0"/>
              <a:t>31-07-2020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1CBE5-8BE4-4178-BED3-099A0C119430}" type="slidenum">
              <a:rPr lang="en-IN" smtClean="0"/>
              <a:t>‹#›</a:t>
            </a:fld>
            <a:endParaRPr lang="en-IN"/>
          </a:p>
        </p:txBody>
      </p:sp>
    </p:spTree>
    <p:extLst>
      <p:ext uri="{BB962C8B-B14F-4D97-AF65-F5344CB8AC3E}">
        <p14:creationId xmlns:p14="http://schemas.microsoft.com/office/powerpoint/2010/main" val="185267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9221CBE5-8BE4-4178-BED3-099A0C119430}" type="slidenum">
              <a:rPr lang="en-IN" smtClean="0"/>
              <a:t>1</a:t>
            </a:fld>
            <a:endParaRPr lang="en-IN"/>
          </a:p>
        </p:txBody>
      </p:sp>
    </p:spTree>
    <p:extLst>
      <p:ext uri="{BB962C8B-B14F-4D97-AF65-F5344CB8AC3E}">
        <p14:creationId xmlns:p14="http://schemas.microsoft.com/office/powerpoint/2010/main" val="103857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39B8EC4-52A2-4C9C-857B-12276EF910F8}" type="datetime1">
              <a:rPr lang="en-IN" smtClean="0"/>
              <a:t>31-07-2020</a:t>
            </a:fld>
            <a:endParaRPr lang="en-IN"/>
          </a:p>
        </p:txBody>
      </p:sp>
      <p:sp>
        <p:nvSpPr>
          <p:cNvPr id="5" name="Footer Placeholder 4"/>
          <p:cNvSpPr>
            <a:spLocks noGrp="1"/>
          </p:cNvSpPr>
          <p:nvPr>
            <p:ph type="ftr" sz="quarter" idx="11"/>
          </p:nvPr>
        </p:nvSpPr>
        <p:spPr/>
        <p:txBody>
          <a:bodyPr/>
          <a:lstStyle/>
          <a:p>
            <a:r>
              <a:rPr lang="en-IN" smtClean="0"/>
              <a:t>Prof.M.Amala Jansi,LCE</a:t>
            </a:r>
            <a:endParaRPr lang="en-IN"/>
          </a:p>
        </p:txBody>
      </p:sp>
      <p:sp>
        <p:nvSpPr>
          <p:cNvPr id="6" name="Slide Number Placeholder 5"/>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183924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CC38F04-4CF0-4435-8B06-0BF0E21DCE17}" type="datetime1">
              <a:rPr lang="en-IN" smtClean="0"/>
              <a:t>31-07-2020</a:t>
            </a:fld>
            <a:endParaRPr lang="en-IN"/>
          </a:p>
        </p:txBody>
      </p:sp>
      <p:sp>
        <p:nvSpPr>
          <p:cNvPr id="5" name="Footer Placeholder 4"/>
          <p:cNvSpPr>
            <a:spLocks noGrp="1"/>
          </p:cNvSpPr>
          <p:nvPr>
            <p:ph type="ftr" sz="quarter" idx="11"/>
          </p:nvPr>
        </p:nvSpPr>
        <p:spPr/>
        <p:txBody>
          <a:bodyPr/>
          <a:lstStyle/>
          <a:p>
            <a:r>
              <a:rPr lang="en-IN" smtClean="0"/>
              <a:t>Prof.M.Amala Jansi,LCE</a:t>
            </a:r>
            <a:endParaRPr lang="en-IN"/>
          </a:p>
        </p:txBody>
      </p:sp>
      <p:sp>
        <p:nvSpPr>
          <p:cNvPr id="6" name="Slide Number Placeholder 5"/>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7582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9A786BF-46AB-4684-BBC5-68D5789C4F49}" type="datetime1">
              <a:rPr lang="en-IN" smtClean="0"/>
              <a:t>31-07-2020</a:t>
            </a:fld>
            <a:endParaRPr lang="en-IN"/>
          </a:p>
        </p:txBody>
      </p:sp>
      <p:sp>
        <p:nvSpPr>
          <p:cNvPr id="5" name="Footer Placeholder 4"/>
          <p:cNvSpPr>
            <a:spLocks noGrp="1"/>
          </p:cNvSpPr>
          <p:nvPr>
            <p:ph type="ftr" sz="quarter" idx="11"/>
          </p:nvPr>
        </p:nvSpPr>
        <p:spPr/>
        <p:txBody>
          <a:bodyPr/>
          <a:lstStyle/>
          <a:p>
            <a:r>
              <a:rPr lang="en-IN" smtClean="0"/>
              <a:t>Prof.M.Amala Jansi,LCE</a:t>
            </a:r>
            <a:endParaRPr lang="en-IN"/>
          </a:p>
        </p:txBody>
      </p:sp>
      <p:sp>
        <p:nvSpPr>
          <p:cNvPr id="6" name="Slide Number Placeholder 5"/>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199436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42D327-ACD6-493A-963B-59A9B959BD12}" type="datetime1">
              <a:rPr lang="en-IN" smtClean="0"/>
              <a:t>31-07-2020</a:t>
            </a:fld>
            <a:endParaRPr lang="en-IN"/>
          </a:p>
        </p:txBody>
      </p:sp>
      <p:sp>
        <p:nvSpPr>
          <p:cNvPr id="5" name="Footer Placeholder 4"/>
          <p:cNvSpPr>
            <a:spLocks noGrp="1"/>
          </p:cNvSpPr>
          <p:nvPr>
            <p:ph type="ftr" sz="quarter" idx="11"/>
          </p:nvPr>
        </p:nvSpPr>
        <p:spPr/>
        <p:txBody>
          <a:bodyPr/>
          <a:lstStyle/>
          <a:p>
            <a:r>
              <a:rPr lang="en-IN" smtClean="0"/>
              <a:t>Prof.M.Amala Jansi,LCE</a:t>
            </a:r>
            <a:endParaRPr lang="en-IN"/>
          </a:p>
        </p:txBody>
      </p:sp>
      <p:sp>
        <p:nvSpPr>
          <p:cNvPr id="6" name="Slide Number Placeholder 5"/>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2213946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E7393B-F896-4B18-9AA3-50EBA2315FD0}" type="datetime1">
              <a:rPr lang="en-IN" smtClean="0"/>
              <a:t>31-07-2020</a:t>
            </a:fld>
            <a:endParaRPr lang="en-IN"/>
          </a:p>
        </p:txBody>
      </p:sp>
      <p:sp>
        <p:nvSpPr>
          <p:cNvPr id="5" name="Footer Placeholder 4"/>
          <p:cNvSpPr>
            <a:spLocks noGrp="1"/>
          </p:cNvSpPr>
          <p:nvPr>
            <p:ph type="ftr" sz="quarter" idx="11"/>
          </p:nvPr>
        </p:nvSpPr>
        <p:spPr/>
        <p:txBody>
          <a:bodyPr/>
          <a:lstStyle/>
          <a:p>
            <a:r>
              <a:rPr lang="en-IN" smtClean="0"/>
              <a:t>Prof.M.Amala Jansi,LCE</a:t>
            </a:r>
            <a:endParaRPr lang="en-IN"/>
          </a:p>
        </p:txBody>
      </p:sp>
      <p:sp>
        <p:nvSpPr>
          <p:cNvPr id="6" name="Slide Number Placeholder 5"/>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313736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8E491D3-0AC7-4B84-829D-90D08FC85E6E}" type="datetime1">
              <a:rPr lang="en-IN" smtClean="0"/>
              <a:t>31-07-2020</a:t>
            </a:fld>
            <a:endParaRPr lang="en-IN"/>
          </a:p>
        </p:txBody>
      </p:sp>
      <p:sp>
        <p:nvSpPr>
          <p:cNvPr id="6" name="Footer Placeholder 5"/>
          <p:cNvSpPr>
            <a:spLocks noGrp="1"/>
          </p:cNvSpPr>
          <p:nvPr>
            <p:ph type="ftr" sz="quarter" idx="11"/>
          </p:nvPr>
        </p:nvSpPr>
        <p:spPr/>
        <p:txBody>
          <a:bodyPr/>
          <a:lstStyle/>
          <a:p>
            <a:r>
              <a:rPr lang="en-IN" smtClean="0"/>
              <a:t>Prof.M.Amala Jansi,LCE</a:t>
            </a:r>
            <a:endParaRPr lang="en-IN"/>
          </a:p>
        </p:txBody>
      </p:sp>
      <p:sp>
        <p:nvSpPr>
          <p:cNvPr id="7" name="Slide Number Placeholder 6"/>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158215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B4CFCE8-14C8-4207-B30E-EFCF55EAE96D}" type="datetime1">
              <a:rPr lang="en-IN" smtClean="0"/>
              <a:t>31-07-2020</a:t>
            </a:fld>
            <a:endParaRPr lang="en-IN"/>
          </a:p>
        </p:txBody>
      </p:sp>
      <p:sp>
        <p:nvSpPr>
          <p:cNvPr id="8" name="Footer Placeholder 7"/>
          <p:cNvSpPr>
            <a:spLocks noGrp="1"/>
          </p:cNvSpPr>
          <p:nvPr>
            <p:ph type="ftr" sz="quarter" idx="11"/>
          </p:nvPr>
        </p:nvSpPr>
        <p:spPr/>
        <p:txBody>
          <a:bodyPr/>
          <a:lstStyle/>
          <a:p>
            <a:r>
              <a:rPr lang="en-IN" smtClean="0"/>
              <a:t>Prof.M.Amala Jansi,LCE</a:t>
            </a:r>
            <a:endParaRPr lang="en-IN"/>
          </a:p>
        </p:txBody>
      </p:sp>
      <p:sp>
        <p:nvSpPr>
          <p:cNvPr id="9" name="Slide Number Placeholder 8"/>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397952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867461B-3B0F-4F29-B41F-AEB84F96D0BC}" type="datetime1">
              <a:rPr lang="en-IN" smtClean="0"/>
              <a:t>31-07-2020</a:t>
            </a:fld>
            <a:endParaRPr lang="en-IN"/>
          </a:p>
        </p:txBody>
      </p:sp>
      <p:sp>
        <p:nvSpPr>
          <p:cNvPr id="4" name="Footer Placeholder 3"/>
          <p:cNvSpPr>
            <a:spLocks noGrp="1"/>
          </p:cNvSpPr>
          <p:nvPr>
            <p:ph type="ftr" sz="quarter" idx="11"/>
          </p:nvPr>
        </p:nvSpPr>
        <p:spPr/>
        <p:txBody>
          <a:bodyPr/>
          <a:lstStyle/>
          <a:p>
            <a:r>
              <a:rPr lang="en-IN" smtClean="0"/>
              <a:t>Prof.M.Amala Jansi,LCE</a:t>
            </a:r>
            <a:endParaRPr lang="en-IN"/>
          </a:p>
        </p:txBody>
      </p:sp>
      <p:sp>
        <p:nvSpPr>
          <p:cNvPr id="5" name="Slide Number Placeholder 4"/>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145915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D6DE5-1439-4CD5-AAD9-5A8A94840B7D}" type="datetime1">
              <a:rPr lang="en-IN" smtClean="0"/>
              <a:t>31-07-2020</a:t>
            </a:fld>
            <a:endParaRPr lang="en-IN"/>
          </a:p>
        </p:txBody>
      </p:sp>
      <p:sp>
        <p:nvSpPr>
          <p:cNvPr id="3" name="Footer Placeholder 2"/>
          <p:cNvSpPr>
            <a:spLocks noGrp="1"/>
          </p:cNvSpPr>
          <p:nvPr>
            <p:ph type="ftr" sz="quarter" idx="11"/>
          </p:nvPr>
        </p:nvSpPr>
        <p:spPr/>
        <p:txBody>
          <a:bodyPr/>
          <a:lstStyle/>
          <a:p>
            <a:r>
              <a:rPr lang="en-IN" smtClean="0"/>
              <a:t>Prof.M.Amala Jansi,LCE</a:t>
            </a:r>
            <a:endParaRPr lang="en-IN"/>
          </a:p>
        </p:txBody>
      </p:sp>
      <p:sp>
        <p:nvSpPr>
          <p:cNvPr id="4" name="Slide Number Placeholder 3"/>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358941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D82613-97CA-458B-8F2B-BDD68DF3DB52}" type="datetime1">
              <a:rPr lang="en-IN" smtClean="0"/>
              <a:t>31-07-2020</a:t>
            </a:fld>
            <a:endParaRPr lang="en-IN"/>
          </a:p>
        </p:txBody>
      </p:sp>
      <p:sp>
        <p:nvSpPr>
          <p:cNvPr id="6" name="Footer Placeholder 5"/>
          <p:cNvSpPr>
            <a:spLocks noGrp="1"/>
          </p:cNvSpPr>
          <p:nvPr>
            <p:ph type="ftr" sz="quarter" idx="11"/>
          </p:nvPr>
        </p:nvSpPr>
        <p:spPr/>
        <p:txBody>
          <a:bodyPr/>
          <a:lstStyle/>
          <a:p>
            <a:r>
              <a:rPr lang="en-IN" smtClean="0"/>
              <a:t>Prof.M.Amala Jansi,LCE</a:t>
            </a:r>
            <a:endParaRPr lang="en-IN"/>
          </a:p>
        </p:txBody>
      </p:sp>
      <p:sp>
        <p:nvSpPr>
          <p:cNvPr id="7" name="Slide Number Placeholder 6"/>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312737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47526-2FEA-4866-86BA-F7ACD5A147B7}" type="datetime1">
              <a:rPr lang="en-IN" smtClean="0"/>
              <a:t>31-07-2020</a:t>
            </a:fld>
            <a:endParaRPr lang="en-IN"/>
          </a:p>
        </p:txBody>
      </p:sp>
      <p:sp>
        <p:nvSpPr>
          <p:cNvPr id="6" name="Footer Placeholder 5"/>
          <p:cNvSpPr>
            <a:spLocks noGrp="1"/>
          </p:cNvSpPr>
          <p:nvPr>
            <p:ph type="ftr" sz="quarter" idx="11"/>
          </p:nvPr>
        </p:nvSpPr>
        <p:spPr/>
        <p:txBody>
          <a:bodyPr/>
          <a:lstStyle/>
          <a:p>
            <a:r>
              <a:rPr lang="en-IN" smtClean="0"/>
              <a:t>Prof.M.Amala Jansi,LCE</a:t>
            </a:r>
            <a:endParaRPr lang="en-IN"/>
          </a:p>
        </p:txBody>
      </p:sp>
      <p:sp>
        <p:nvSpPr>
          <p:cNvPr id="7" name="Slide Number Placeholder 6"/>
          <p:cNvSpPr>
            <a:spLocks noGrp="1"/>
          </p:cNvSpPr>
          <p:nvPr>
            <p:ph type="sldNum" sz="quarter" idx="12"/>
          </p:nvPr>
        </p:nvSpPr>
        <p:spPr/>
        <p:txBody>
          <a:bodyPr/>
          <a:lstStyle/>
          <a:p>
            <a:fld id="{41FBADF0-A143-48EA-A850-9AF7D5F2804B}" type="slidenum">
              <a:rPr lang="en-IN" smtClean="0"/>
              <a:t>‹#›</a:t>
            </a:fld>
            <a:endParaRPr lang="en-IN"/>
          </a:p>
        </p:txBody>
      </p:sp>
    </p:spTree>
    <p:extLst>
      <p:ext uri="{BB962C8B-B14F-4D97-AF65-F5344CB8AC3E}">
        <p14:creationId xmlns:p14="http://schemas.microsoft.com/office/powerpoint/2010/main" val="182135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957F4-550F-4AA4-A5E6-1B3F9E52180E}" type="datetime1">
              <a:rPr lang="en-IN" smtClean="0"/>
              <a:t>31-07-2020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smtClean="0"/>
              <a:t>Prof.M.Amala Jansi,LCE</a:t>
            </a: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BADF0-A143-48EA-A850-9AF7D5F2804B}" type="slidenum">
              <a:rPr lang="en-IN" smtClean="0"/>
              <a:t>‹#›</a:t>
            </a:fld>
            <a:endParaRPr lang="en-IN"/>
          </a:p>
        </p:txBody>
      </p:sp>
    </p:spTree>
    <p:extLst>
      <p:ext uri="{BB962C8B-B14F-4D97-AF65-F5344CB8AC3E}">
        <p14:creationId xmlns:p14="http://schemas.microsoft.com/office/powerpoint/2010/main" val="264712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igitalcommons.library.umaine.edu/cgi/viewcontent.cgi?article=1000&amp;context=soc_facpub" TargetMode="External"/><Relationship Id="rId2" Type="http://schemas.openxmlformats.org/officeDocument/2006/relationships/hyperlink" Target="http://www.ekvilib.org/wp-content/uploads/2017/06/01_Gender_Concepts.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39556"/>
            <a:ext cx="9144000" cy="1583837"/>
          </a:xfrm>
          <a:noFill/>
          <a:ln>
            <a:noFill/>
          </a:ln>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b="1" dirty="0" smtClean="0">
                <a:solidFill>
                  <a:srgbClr val="C00000"/>
                </a:solidFill>
              </a:rPr>
              <a:t>Course 6</a:t>
            </a:r>
            <a:br>
              <a:rPr lang="en-US" b="1" dirty="0" smtClean="0">
                <a:solidFill>
                  <a:srgbClr val="C00000"/>
                </a:solidFill>
              </a:rPr>
            </a:br>
            <a:r>
              <a:rPr lang="en-US" b="1" dirty="0" smtClean="0">
                <a:solidFill>
                  <a:srgbClr val="C00000"/>
                </a:solidFill>
              </a:rPr>
              <a:t> Gender, School and Society</a:t>
            </a:r>
            <a:endParaRPr lang="en-IN" b="1" dirty="0">
              <a:solidFill>
                <a:srgbClr val="C00000"/>
              </a:solidFill>
            </a:endParaRPr>
          </a:p>
        </p:txBody>
      </p:sp>
      <p:sp>
        <p:nvSpPr>
          <p:cNvPr id="3" name="Subtitle 2"/>
          <p:cNvSpPr>
            <a:spLocks noGrp="1"/>
          </p:cNvSpPr>
          <p:nvPr>
            <p:ph type="subTitle" idx="1"/>
          </p:nvPr>
        </p:nvSpPr>
        <p:spPr>
          <a:xfrm>
            <a:off x="898634" y="2139280"/>
            <a:ext cx="10074166" cy="716292"/>
          </a:xfrm>
          <a:noFill/>
          <a:ln>
            <a:noFill/>
          </a:ln>
        </p:spPr>
        <p:style>
          <a:lnRef idx="1">
            <a:schemeClr val="accent5"/>
          </a:lnRef>
          <a:fillRef idx="2">
            <a:schemeClr val="accent5"/>
          </a:fillRef>
          <a:effectRef idx="1">
            <a:schemeClr val="accent5"/>
          </a:effectRef>
          <a:fontRef idx="minor">
            <a:schemeClr val="dk1"/>
          </a:fontRef>
        </p:style>
        <p:txBody>
          <a:bodyPr>
            <a:normAutofit fontScale="62500" lnSpcReduction="20000"/>
          </a:bodyPr>
          <a:lstStyle/>
          <a:p>
            <a:r>
              <a:rPr lang="en-IN" sz="7200" b="1" dirty="0" smtClean="0">
                <a:solidFill>
                  <a:srgbClr val="00B050"/>
                </a:solidFill>
                <a:latin typeface="Arial Black" panose="020B0A04020102020204" pitchFamily="34" charset="0"/>
              </a:rPr>
              <a:t>Unit I - Gender roles in society</a:t>
            </a:r>
            <a:endParaRPr lang="en-IN" sz="7200" b="1" dirty="0">
              <a:solidFill>
                <a:srgbClr val="00B050"/>
              </a:solidFill>
              <a:latin typeface="Arial Black" panose="020B0A04020102020204" pitchFamily="34" charset="0"/>
            </a:endParaRPr>
          </a:p>
        </p:txBody>
      </p:sp>
      <p:sp>
        <p:nvSpPr>
          <p:cNvPr id="5" name="Footer Placeholder 4"/>
          <p:cNvSpPr>
            <a:spLocks noGrp="1"/>
          </p:cNvSpPr>
          <p:nvPr>
            <p:ph type="ftr" sz="quarter" idx="11"/>
          </p:nvPr>
        </p:nvSpPr>
        <p:spPr/>
        <p:txBody>
          <a:bodyPr/>
          <a:lstStyle/>
          <a:p>
            <a:r>
              <a:rPr lang="en-IN" smtClean="0"/>
              <a:t>Prof.M.Amala Jansi,LCE</a:t>
            </a:r>
            <a:endParaRPr lang="en-IN"/>
          </a:p>
        </p:txBody>
      </p:sp>
      <p:sp>
        <p:nvSpPr>
          <p:cNvPr id="4" name="TextBox 3"/>
          <p:cNvSpPr txBox="1"/>
          <p:nvPr/>
        </p:nvSpPr>
        <p:spPr>
          <a:xfrm>
            <a:off x="6905297" y="3368710"/>
            <a:ext cx="4897821" cy="267765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IN" sz="2400" b="1" dirty="0" smtClean="0">
                <a:solidFill>
                  <a:srgbClr val="C00000"/>
                </a:solidFill>
              </a:rPr>
              <a:t>M.Amala Jansi</a:t>
            </a:r>
          </a:p>
          <a:p>
            <a:r>
              <a:rPr lang="en-IN" sz="2400" b="1" dirty="0" smtClean="0">
                <a:solidFill>
                  <a:srgbClr val="C00000"/>
                </a:solidFill>
              </a:rPr>
              <a:t>Assistant Professor</a:t>
            </a:r>
          </a:p>
          <a:p>
            <a:r>
              <a:rPr lang="en-IN" sz="2400" b="1" dirty="0" smtClean="0">
                <a:solidFill>
                  <a:srgbClr val="C00000"/>
                </a:solidFill>
              </a:rPr>
              <a:t>Pedagogy of Computer Science</a:t>
            </a:r>
          </a:p>
          <a:p>
            <a:r>
              <a:rPr lang="en-IN" sz="2400" b="1" dirty="0" smtClean="0">
                <a:solidFill>
                  <a:srgbClr val="C00000"/>
                </a:solidFill>
              </a:rPr>
              <a:t>Loyola College of Education</a:t>
            </a:r>
          </a:p>
          <a:p>
            <a:r>
              <a:rPr lang="en-IN" sz="2400" b="1" dirty="0" smtClean="0">
                <a:solidFill>
                  <a:srgbClr val="C00000"/>
                </a:solidFill>
              </a:rPr>
              <a:t>Chennai-34.</a:t>
            </a:r>
          </a:p>
          <a:p>
            <a:r>
              <a:rPr lang="en-IN" sz="2400" b="1" dirty="0" smtClean="0">
                <a:solidFill>
                  <a:srgbClr val="C00000"/>
                </a:solidFill>
              </a:rPr>
              <a:t>Mob. No. </a:t>
            </a:r>
            <a:r>
              <a:rPr lang="en-IN" sz="2400" b="1" dirty="0" smtClean="0">
                <a:solidFill>
                  <a:srgbClr val="C00000"/>
                </a:solidFill>
              </a:rPr>
              <a:t>8778220620</a:t>
            </a:r>
          </a:p>
          <a:p>
            <a:r>
              <a:rPr lang="en-IN" sz="2400" b="1" dirty="0" smtClean="0">
                <a:solidFill>
                  <a:srgbClr val="C00000"/>
                </a:solidFill>
              </a:rPr>
              <a:t>Email-amalajansi78@gmail.com</a:t>
            </a:r>
            <a:endParaRPr lang="en-IN" sz="2400" b="1" dirty="0">
              <a:solidFill>
                <a:srgbClr val="C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31" y="3289935"/>
            <a:ext cx="3153104" cy="2756431"/>
          </a:xfrm>
          <a:prstGeom prst="rect">
            <a:avLst/>
          </a:prstGeom>
        </p:spPr>
      </p:pic>
    </p:spTree>
    <p:extLst>
      <p:ext uri="{BB962C8B-B14F-4D97-AF65-F5344CB8AC3E}">
        <p14:creationId xmlns:p14="http://schemas.microsoft.com/office/powerpoint/2010/main" val="1384067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203702"/>
              </p:ext>
            </p:extLst>
          </p:nvPr>
        </p:nvGraphicFramePr>
        <p:xfrm>
          <a:off x="731825" y="557844"/>
          <a:ext cx="11135033" cy="5844656"/>
        </p:xfrm>
        <a:graphic>
          <a:graphicData uri="http://schemas.openxmlformats.org/drawingml/2006/table">
            <a:tbl>
              <a:tblPr firstRow="1" firstCol="1" bandRow="1"/>
              <a:tblGrid>
                <a:gridCol w="5574891"/>
                <a:gridCol w="5560142"/>
              </a:tblGrid>
              <a:tr h="934106">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Sex </a:t>
                      </a:r>
                      <a:r>
                        <a:rPr lang="en-US" sz="2400" b="1" dirty="0">
                          <a:solidFill>
                            <a:srgbClr val="C00000"/>
                          </a:solidFill>
                          <a:effectLst/>
                          <a:latin typeface="Times New Roman" panose="02020603050405020304" pitchFamily="18" charset="0"/>
                          <a:ea typeface="Calibri" panose="020F0502020204030204" pitchFamily="34" charset="0"/>
                          <a:cs typeface="Latha"/>
                        </a:rPr>
                        <a:t>cannot be changed </a:t>
                      </a:r>
                      <a:r>
                        <a:rPr lang="en-US" sz="2400" dirty="0">
                          <a:effectLst/>
                          <a:latin typeface="Times New Roman" panose="02020603050405020304" pitchFamily="18" charset="0"/>
                          <a:ea typeface="Calibri" panose="020F0502020204030204" pitchFamily="34" charset="0"/>
                          <a:cs typeface="Latha"/>
                        </a:rPr>
                        <a:t>without complex medical intervention.</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Difficult, but not impossible to change.</a:t>
                      </a:r>
                      <a:endParaRPr lang="en-IN" sz="2400" dirty="0">
                        <a:effectLst/>
                        <a:latin typeface="Calibri" panose="020F0502020204030204" pitchFamily="34" charset="0"/>
                        <a:ea typeface="Calibri" panose="020F0502020204030204" pitchFamily="34" charset="0"/>
                        <a:cs typeface="Latha"/>
                      </a:endParaRPr>
                    </a:p>
                    <a:p>
                      <a:pPr algn="just">
                        <a:lnSpc>
                          <a:spcPct val="150000"/>
                        </a:lnSpc>
                        <a:spcAft>
                          <a:spcPts val="1000"/>
                        </a:spcAft>
                      </a:pPr>
                      <a:r>
                        <a:rPr lang="en-US" sz="2400" b="1" u="none" strike="noStrike" dirty="0">
                          <a:effectLst/>
                          <a:latin typeface="Times New Roman" panose="02020603050405020304" pitchFamily="18" charset="0"/>
                          <a:ea typeface="Calibri" panose="020F0502020204030204" pitchFamily="34" charset="0"/>
                          <a:cs typeface="Latha"/>
                        </a:rPr>
                        <a:t> </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05367">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Non-hierarchical.</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a:effectLst/>
                          <a:latin typeface="Times New Roman" panose="02020603050405020304" pitchFamily="18" charset="0"/>
                          <a:ea typeface="Calibri" panose="020F0502020204030204" pitchFamily="34" charset="0"/>
                          <a:cs typeface="Latha"/>
                        </a:rPr>
                        <a:t>Hierarchical.</a:t>
                      </a:r>
                      <a:endParaRPr lang="en-IN" sz="240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10733">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 Male “ and “ Female are sex categories.</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 </a:t>
                      </a:r>
                      <a:r>
                        <a:rPr lang="en-US" sz="2400" dirty="0" smtClean="0">
                          <a:effectLst/>
                          <a:latin typeface="Times New Roman" panose="02020603050405020304" pitchFamily="18" charset="0"/>
                          <a:ea typeface="Calibri" panose="020F0502020204030204" pitchFamily="34" charset="0"/>
                          <a:cs typeface="Latha"/>
                        </a:rPr>
                        <a:t>Masculine</a:t>
                      </a:r>
                      <a:r>
                        <a:rPr lang="en-US" sz="2400" dirty="0">
                          <a:effectLst/>
                          <a:latin typeface="Times New Roman" panose="02020603050405020304" pitchFamily="18" charset="0"/>
                          <a:ea typeface="Calibri" panose="020F0502020204030204" pitchFamily="34" charset="0"/>
                          <a:cs typeface="Latha"/>
                        </a:rPr>
                        <a:t>” and “ Feminine” are gender categories.</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10733">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Sex is created by the </a:t>
                      </a:r>
                      <a:r>
                        <a:rPr lang="en-US" sz="2400" b="1" dirty="0">
                          <a:solidFill>
                            <a:srgbClr val="C00000"/>
                          </a:solidFill>
                          <a:effectLst/>
                          <a:latin typeface="Times New Roman" panose="02020603050405020304" pitchFamily="18" charset="0"/>
                          <a:ea typeface="Calibri" panose="020F0502020204030204" pitchFamily="34" charset="0"/>
                          <a:cs typeface="Latha"/>
                        </a:rPr>
                        <a:t>reproduction needs</a:t>
                      </a:r>
                      <a:r>
                        <a:rPr lang="en-US" sz="2400" dirty="0">
                          <a:effectLst/>
                          <a:latin typeface="Times New Roman" panose="02020603050405020304" pitchFamily="18" charset="0"/>
                          <a:ea typeface="Calibri" panose="020F0502020204030204" pitchFamily="34" charset="0"/>
                          <a:cs typeface="Latha"/>
                        </a:rPr>
                        <a:t>, that is</a:t>
                      </a:r>
                      <a:r>
                        <a:rPr lang="en-US" sz="2400" b="1" dirty="0">
                          <a:solidFill>
                            <a:srgbClr val="C00000"/>
                          </a:solidFill>
                          <a:effectLst/>
                          <a:latin typeface="Times New Roman" panose="02020603050405020304" pitchFamily="18" charset="0"/>
                          <a:ea typeface="Calibri" panose="020F0502020204030204" pitchFamily="34" charset="0"/>
                          <a:cs typeface="Latha"/>
                        </a:rPr>
                        <a:t>, biological features</a:t>
                      </a:r>
                      <a:r>
                        <a:rPr lang="en-US" sz="2400" dirty="0">
                          <a:effectLst/>
                          <a:latin typeface="Times New Roman" panose="02020603050405020304" pitchFamily="18" charset="0"/>
                          <a:ea typeface="Calibri" panose="020F0502020204030204" pitchFamily="34" charset="0"/>
                          <a:cs typeface="Latha"/>
                        </a:rPr>
                        <a:t>.</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Gender distinctions are created </a:t>
                      </a:r>
                      <a:r>
                        <a:rPr lang="en-US" sz="2400" b="1" dirty="0">
                          <a:solidFill>
                            <a:srgbClr val="C00000"/>
                          </a:solidFill>
                          <a:effectLst/>
                          <a:latin typeface="Times New Roman" panose="02020603050405020304" pitchFamily="18" charset="0"/>
                          <a:ea typeface="Calibri" panose="020F0502020204030204" pitchFamily="34" charset="0"/>
                          <a:cs typeface="Latha"/>
                        </a:rPr>
                        <a:t>by social norms.</a:t>
                      </a:r>
                      <a:endParaRPr lang="en-IN" sz="2400" b="1" dirty="0">
                        <a:solidFill>
                          <a:srgbClr val="C00000"/>
                        </a:solidFill>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10733">
                <a:tc>
                  <a:txBody>
                    <a:bodyPr/>
                    <a:lstStyle/>
                    <a:p>
                      <a:pPr>
                        <a:lnSpc>
                          <a:spcPct val="115000"/>
                        </a:lnSpc>
                        <a:spcAft>
                          <a:spcPts val="0"/>
                        </a:spcAft>
                        <a:tabLst>
                          <a:tab pos="1781175" algn="l"/>
                        </a:tabLst>
                      </a:pPr>
                      <a:r>
                        <a:rPr lang="en-US" sz="2400" dirty="0">
                          <a:effectLst/>
                          <a:latin typeface="Times New Roman" panose="02020603050405020304" pitchFamily="18" charset="0"/>
                          <a:ea typeface="Calibri" panose="020F0502020204030204" pitchFamily="34" charset="0"/>
                          <a:cs typeface="Latha"/>
                        </a:rPr>
                        <a:t>Equally valued. </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Unequally valued. (masculinity as the  norms)</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05367">
                <a:tc>
                  <a:txBody>
                    <a:bodyPr/>
                    <a:lstStyle/>
                    <a:p>
                      <a:pPr>
                        <a:lnSpc>
                          <a:spcPct val="115000"/>
                        </a:lnSpc>
                        <a:spcAft>
                          <a:spcPts val="0"/>
                        </a:spcAft>
                        <a:tabLst>
                          <a:tab pos="1781175" algn="l"/>
                        </a:tabLst>
                      </a:pPr>
                      <a:r>
                        <a:rPr lang="en-US" sz="2400" b="1" dirty="0">
                          <a:solidFill>
                            <a:srgbClr val="C00000"/>
                          </a:solidFill>
                          <a:effectLst/>
                          <a:latin typeface="Times New Roman" panose="02020603050405020304" pitchFamily="18" charset="0"/>
                          <a:ea typeface="Calibri" panose="020F0502020204030204" pitchFamily="34" charset="0"/>
                          <a:cs typeface="Latha"/>
                        </a:rPr>
                        <a:t>Fixed at birth.</a:t>
                      </a:r>
                      <a:endParaRPr lang="en-IN" sz="2400" b="1" dirty="0">
                        <a:solidFill>
                          <a:srgbClr val="C00000"/>
                        </a:solidFill>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b="1" dirty="0">
                          <a:solidFill>
                            <a:srgbClr val="C00000"/>
                          </a:solidFill>
                          <a:effectLst/>
                          <a:latin typeface="Times New Roman" panose="02020603050405020304" pitchFamily="18" charset="0"/>
                          <a:ea typeface="Calibri" panose="020F0502020204030204" pitchFamily="34" charset="0"/>
                          <a:cs typeface="Latha"/>
                        </a:rPr>
                        <a:t>Learned through socialization</a:t>
                      </a:r>
                      <a:r>
                        <a:rPr lang="en-US" sz="2400" dirty="0">
                          <a:effectLst/>
                          <a:latin typeface="Times New Roman" panose="02020603050405020304" pitchFamily="18" charset="0"/>
                          <a:ea typeface="Calibri" panose="020F0502020204030204" pitchFamily="34" charset="0"/>
                          <a:cs typeface="Latha"/>
                        </a:rPr>
                        <a:t>.</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621467">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The individual’s external and internal </a:t>
                      </a:r>
                      <a:r>
                        <a:rPr lang="en-US" sz="2400" b="1" dirty="0">
                          <a:solidFill>
                            <a:srgbClr val="C00000"/>
                          </a:solidFill>
                          <a:effectLst/>
                          <a:latin typeface="Times New Roman" panose="02020603050405020304" pitchFamily="18" charset="0"/>
                          <a:ea typeface="Calibri" panose="020F0502020204030204" pitchFamily="34" charset="0"/>
                          <a:cs typeface="Latha"/>
                        </a:rPr>
                        <a:t>organs, hormonal and chromosomes </a:t>
                      </a:r>
                      <a:r>
                        <a:rPr lang="en-US" sz="2400" dirty="0">
                          <a:effectLst/>
                          <a:latin typeface="Times New Roman" panose="02020603050405020304" pitchFamily="18" charset="0"/>
                          <a:ea typeface="Calibri" panose="020F0502020204030204" pitchFamily="34" charset="0"/>
                          <a:cs typeface="Latha"/>
                        </a:rPr>
                        <a:t>determine the person’s sex.</a:t>
                      </a:r>
                      <a:endParaRPr lang="en-IN" sz="2400" dirty="0">
                        <a:effectLst/>
                        <a:latin typeface="Calibri" panose="020F0502020204030204" pitchFamily="34" charset="0"/>
                        <a:ea typeface="Calibri" panose="020F0502020204030204" pitchFamily="34" charset="0"/>
                        <a:cs typeface="Latha"/>
                      </a:endParaRPr>
                    </a:p>
                    <a:p>
                      <a:pPr>
                        <a:lnSpc>
                          <a:spcPct val="115000"/>
                        </a:lnSpc>
                        <a:spcAft>
                          <a:spcPts val="0"/>
                        </a:spcAft>
                        <a:tabLst>
                          <a:tab pos="1781175" algn="l"/>
                        </a:tabLst>
                      </a:pPr>
                      <a:r>
                        <a:rPr lang="en-US" sz="2400" dirty="0">
                          <a:effectLst/>
                          <a:latin typeface="Times New Roman" panose="02020603050405020304" pitchFamily="18" charset="0"/>
                          <a:ea typeface="Calibri" panose="020F0502020204030204" pitchFamily="34" charset="0"/>
                          <a:cs typeface="Latha"/>
                        </a:rPr>
                        <a:t> </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Gender is defined by the </a:t>
                      </a:r>
                      <a:r>
                        <a:rPr lang="en-US" sz="2400" b="1" dirty="0">
                          <a:solidFill>
                            <a:srgbClr val="C00000"/>
                          </a:solidFill>
                          <a:effectLst/>
                          <a:latin typeface="Times New Roman" panose="02020603050405020304" pitchFamily="18" charset="0"/>
                          <a:ea typeface="Calibri" panose="020F0502020204030204" pitchFamily="34" charset="0"/>
                          <a:cs typeface="Latha"/>
                        </a:rPr>
                        <a:t>personality traits, attitudes, behaviours, values </a:t>
                      </a:r>
                      <a:r>
                        <a:rPr lang="en-US" sz="2400" dirty="0">
                          <a:effectLst/>
                          <a:latin typeface="Times New Roman" panose="02020603050405020304" pitchFamily="18" charset="0"/>
                          <a:ea typeface="Calibri" panose="020F0502020204030204" pitchFamily="34" charset="0"/>
                          <a:cs typeface="Latha"/>
                        </a:rPr>
                        <a:t>that society ascribes to male and female.</a:t>
                      </a:r>
                      <a:endParaRPr lang="en-IN" sz="2400" dirty="0">
                        <a:effectLst/>
                        <a:latin typeface="Calibri" panose="020F0502020204030204" pitchFamily="34" charset="0"/>
                        <a:ea typeface="Calibri" panose="020F0502020204030204" pitchFamily="34" charset="0"/>
                        <a:cs typeface="Latha"/>
                      </a:endParaRPr>
                    </a:p>
                    <a:p>
                      <a:pPr>
                        <a:lnSpc>
                          <a:spcPct val="115000"/>
                        </a:lnSpc>
                        <a:spcAft>
                          <a:spcPts val="0"/>
                        </a:spcAft>
                      </a:pPr>
                      <a:r>
                        <a:rPr lang="en-US" sz="2400" dirty="0">
                          <a:effectLst/>
                          <a:latin typeface="Times New Roman" panose="02020603050405020304" pitchFamily="18" charset="0"/>
                          <a:ea typeface="Calibri" panose="020F0502020204030204" pitchFamily="34" charset="0"/>
                          <a:cs typeface="Latha"/>
                        </a:rPr>
                        <a:t> </a:t>
                      </a:r>
                      <a:endParaRPr lang="en-IN" sz="24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3" name="Footer Placeholder 2"/>
          <p:cNvSpPr>
            <a:spLocks noGrp="1"/>
          </p:cNvSpPr>
          <p:nvPr>
            <p:ph type="ftr" sz="quarter" idx="11"/>
          </p:nvPr>
        </p:nvSpPr>
        <p:spPr/>
        <p:txBody>
          <a:bodyPr/>
          <a:lstStyle/>
          <a:p>
            <a:r>
              <a:rPr lang="en-IN" smtClean="0"/>
              <a:t>Prof.M.Amala Jansi,LCE</a:t>
            </a:r>
            <a:endParaRPr lang="en-IN"/>
          </a:p>
        </p:txBody>
      </p:sp>
      <p:sp>
        <p:nvSpPr>
          <p:cNvPr id="4" name="TextBox 3"/>
          <p:cNvSpPr txBox="1"/>
          <p:nvPr/>
        </p:nvSpPr>
        <p:spPr>
          <a:xfrm>
            <a:off x="2601310" y="15766"/>
            <a:ext cx="3231931" cy="523220"/>
          </a:xfrm>
          <a:prstGeom prst="rect">
            <a:avLst/>
          </a:prstGeom>
          <a:noFill/>
        </p:spPr>
        <p:txBody>
          <a:bodyPr wrap="square" rtlCol="0">
            <a:spAutoFit/>
          </a:bodyPr>
          <a:lstStyle/>
          <a:p>
            <a:r>
              <a:rPr lang="en-IN" sz="2800" dirty="0" smtClean="0"/>
              <a:t>Sex</a:t>
            </a:r>
            <a:endParaRPr lang="en-IN" sz="2800" dirty="0"/>
          </a:p>
        </p:txBody>
      </p:sp>
      <p:sp>
        <p:nvSpPr>
          <p:cNvPr id="5" name="TextBox 4"/>
          <p:cNvSpPr txBox="1"/>
          <p:nvPr/>
        </p:nvSpPr>
        <p:spPr>
          <a:xfrm>
            <a:off x="7598979" y="15766"/>
            <a:ext cx="2112580" cy="523220"/>
          </a:xfrm>
          <a:prstGeom prst="rect">
            <a:avLst/>
          </a:prstGeom>
          <a:noFill/>
        </p:spPr>
        <p:txBody>
          <a:bodyPr wrap="square" rtlCol="0">
            <a:spAutoFit/>
          </a:bodyPr>
          <a:lstStyle/>
          <a:p>
            <a:r>
              <a:rPr lang="en-IN" sz="2800" b="1" dirty="0" smtClean="0"/>
              <a:t>Gender</a:t>
            </a:r>
            <a:endParaRPr lang="en-IN" sz="2800" b="1" dirty="0"/>
          </a:p>
        </p:txBody>
      </p:sp>
    </p:spTree>
    <p:extLst>
      <p:ext uri="{BB962C8B-B14F-4D97-AF65-F5344CB8AC3E}">
        <p14:creationId xmlns:p14="http://schemas.microsoft.com/office/powerpoint/2010/main" val="711654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3" y="181974"/>
            <a:ext cx="11238186" cy="1035972"/>
          </a:xfrm>
          <a:gradFill>
            <a:gsLst>
              <a:gs pos="0">
                <a:srgbClr val="FFFF00"/>
              </a:gs>
              <a:gs pos="50000">
                <a:schemeClr val="accent5">
                  <a:lumMod val="105000"/>
                  <a:satMod val="103000"/>
                  <a:tint val="73000"/>
                </a:schemeClr>
              </a:gs>
              <a:gs pos="100000">
                <a:schemeClr val="accent5">
                  <a:lumMod val="105000"/>
                  <a:satMod val="109000"/>
                  <a:tint val="81000"/>
                </a:schemeClr>
              </a:gs>
            </a:gsLst>
          </a:gradFill>
          <a:effectLst>
            <a:glow rad="127000">
              <a:schemeClr val="accent1">
                <a:alpha val="40000"/>
              </a:schemeClr>
            </a:glow>
          </a:effectLst>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IN" dirty="0" smtClean="0"/>
              <a:t/>
            </a:r>
            <a:br>
              <a:rPr lang="en-IN" dirty="0" smtClean="0"/>
            </a:br>
            <a:r>
              <a:rPr lang="en-IN" dirty="0" smtClean="0"/>
              <a:t>Gender Stereotypes </a:t>
            </a:r>
            <a:br>
              <a:rPr lang="en-IN" dirty="0" smtClean="0"/>
            </a:br>
            <a:endParaRPr lang="en-IN" dirty="0"/>
          </a:p>
        </p:txBody>
      </p:sp>
      <p:sp>
        <p:nvSpPr>
          <p:cNvPr id="3" name="Content Placeholder 2"/>
          <p:cNvSpPr>
            <a:spLocks noGrp="1"/>
          </p:cNvSpPr>
          <p:nvPr>
            <p:ph idx="1"/>
          </p:nvPr>
        </p:nvSpPr>
        <p:spPr>
          <a:xfrm>
            <a:off x="617484" y="1463019"/>
            <a:ext cx="6540062" cy="4893331"/>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en-US" b="1" dirty="0" smtClean="0">
                <a:solidFill>
                  <a:srgbClr val="C00000"/>
                </a:solidFill>
              </a:rPr>
              <a:t>Stereotype is a fixed, general image of a person or thing shared by many people.</a:t>
            </a:r>
          </a:p>
          <a:p>
            <a:r>
              <a:rPr lang="en-US" dirty="0" smtClean="0"/>
              <a:t>Gender role stereotyping occurs when a person is expected to enact a series of norms or behaviors based upon their sex.</a:t>
            </a:r>
          </a:p>
          <a:p>
            <a:r>
              <a:rPr lang="en-US" dirty="0" smtClean="0"/>
              <a:t>Gender stereotypes are simplistic generalizations about the gender attributes, differences, and roles of individuals or groups. Stereotypes can be positive or negative.</a:t>
            </a:r>
          </a:p>
          <a:p>
            <a:r>
              <a:rPr lang="en-US" b="1" dirty="0" smtClean="0">
                <a:solidFill>
                  <a:srgbClr val="0070C0"/>
                </a:solidFill>
              </a:rPr>
              <a:t>Traditionally, the female stereotypic role is to marry and have children.</a:t>
            </a:r>
          </a:p>
          <a:p>
            <a:r>
              <a:rPr lang="en-US" b="1" dirty="0" smtClean="0">
                <a:solidFill>
                  <a:srgbClr val="FF0000"/>
                </a:solidFill>
              </a:rPr>
              <a:t>The male stereotypic role is to be the financial provider.</a:t>
            </a:r>
          </a:p>
          <a:p>
            <a:endParaRPr lang="en-IN" b="1" dirty="0">
              <a:solidFill>
                <a:srgbClr val="FF0000"/>
              </a:solidFill>
            </a:endParaRPr>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4"/>
          <p:cNvPicPr>
            <a:picLocks noChangeAspect="1"/>
          </p:cNvPicPr>
          <p:nvPr/>
        </p:nvPicPr>
        <p:blipFill>
          <a:blip r:embed="rId2"/>
          <a:stretch>
            <a:fillRect/>
          </a:stretch>
        </p:blipFill>
        <p:spPr>
          <a:xfrm>
            <a:off x="7747767" y="1463019"/>
            <a:ext cx="4107902" cy="2494401"/>
          </a:xfrm>
          <a:prstGeom prst="rect">
            <a:avLst/>
          </a:prstGeom>
        </p:spPr>
      </p:pic>
      <p:pic>
        <p:nvPicPr>
          <p:cNvPr id="6" name="Picture 5"/>
          <p:cNvPicPr>
            <a:picLocks noChangeAspect="1"/>
          </p:cNvPicPr>
          <p:nvPr/>
        </p:nvPicPr>
        <p:blipFill>
          <a:blip r:embed="rId3"/>
          <a:stretch>
            <a:fillRect/>
          </a:stretch>
        </p:blipFill>
        <p:spPr>
          <a:xfrm>
            <a:off x="7905584" y="4261777"/>
            <a:ext cx="3950085" cy="2277135"/>
          </a:xfrm>
          <a:prstGeom prst="rect">
            <a:avLst/>
          </a:prstGeom>
        </p:spPr>
      </p:pic>
    </p:spTree>
    <p:extLst>
      <p:ext uri="{BB962C8B-B14F-4D97-AF65-F5344CB8AC3E}">
        <p14:creationId xmlns:p14="http://schemas.microsoft.com/office/powerpoint/2010/main" val="800723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1242"/>
            <a:ext cx="12192000" cy="1325563"/>
          </a:xfrm>
          <a:solidFill>
            <a:srgbClr val="92D050"/>
          </a:solidFill>
        </p:spPr>
        <p:style>
          <a:lnRef idx="1">
            <a:schemeClr val="accent4"/>
          </a:lnRef>
          <a:fillRef idx="2">
            <a:schemeClr val="accent4"/>
          </a:fillRef>
          <a:effectRef idx="1">
            <a:schemeClr val="accent4"/>
          </a:effectRef>
          <a:fontRef idx="minor">
            <a:schemeClr val="dk1"/>
          </a:fontRef>
        </p:style>
        <p:txBody>
          <a:bodyPr/>
          <a:lstStyle/>
          <a:p>
            <a:pPr algn="ctr"/>
            <a:r>
              <a:rPr lang="en-IN" dirty="0" smtClean="0"/>
              <a:t>Gender roles in society </a:t>
            </a:r>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1026" name="Picture 2" descr="Pink vs. Blue: Gender roles amongst children | Mumbai | Mumbai L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666"/>
            <a:ext cx="12192000" cy="2045576"/>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Stored Data 4"/>
          <p:cNvSpPr/>
          <p:nvPr/>
        </p:nvSpPr>
        <p:spPr>
          <a:xfrm>
            <a:off x="2175641" y="3716419"/>
            <a:ext cx="7220607" cy="2628736"/>
          </a:xfrm>
          <a:prstGeom prst="flowChartOnlineStora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en-US" sz="3200" b="1" dirty="0">
                <a:solidFill>
                  <a:srgbClr val="C00000"/>
                </a:solidFill>
                <a:latin typeface="Times New Roman" panose="02020603050405020304" pitchFamily="18" charset="0"/>
                <a:ea typeface="Calibri" panose="020F0502020204030204" pitchFamily="34" charset="0"/>
              </a:rPr>
              <a:t>The  behaviors  of  men  and  women  that  are  considered  socially  appropriate  are called gender roles</a:t>
            </a:r>
            <a:r>
              <a:rPr lang="en-US" sz="3200" dirty="0">
                <a:solidFill>
                  <a:prstClr val="black"/>
                </a:solidFill>
                <a:latin typeface="Times New Roman" panose="02020603050405020304" pitchFamily="18" charset="0"/>
                <a:ea typeface="Calibri" panose="020F0502020204030204" pitchFamily="34" charset="0"/>
              </a:rPr>
              <a:t>.</a:t>
            </a:r>
            <a:endParaRPr lang="en-IN" sz="3200" dirty="0">
              <a:solidFill>
                <a:prstClr val="black"/>
              </a:solidFill>
            </a:endParaRPr>
          </a:p>
        </p:txBody>
      </p:sp>
    </p:spTree>
    <p:extLst>
      <p:ext uri="{BB962C8B-B14F-4D97-AF65-F5344CB8AC3E}">
        <p14:creationId xmlns:p14="http://schemas.microsoft.com/office/powerpoint/2010/main" val="311336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69" y="676160"/>
            <a:ext cx="4285593" cy="1325563"/>
          </a:xfrm>
        </p:spPr>
        <p:style>
          <a:lnRef idx="2">
            <a:schemeClr val="accent1"/>
          </a:lnRef>
          <a:fillRef idx="1">
            <a:schemeClr val="lt1"/>
          </a:fillRef>
          <a:effectRef idx="0">
            <a:schemeClr val="accent1"/>
          </a:effectRef>
          <a:fontRef idx="minor">
            <a:schemeClr val="dk1"/>
          </a:fontRef>
        </p:style>
        <p:txBody>
          <a:bodyPr/>
          <a:lstStyle/>
          <a:p>
            <a:pPr algn="ctr"/>
            <a:r>
              <a:rPr lang="en-IN" dirty="0" smtClean="0"/>
              <a:t>Family</a:t>
            </a:r>
            <a:endParaRPr lang="en-IN" dirty="0"/>
          </a:p>
        </p:txBody>
      </p:sp>
      <p:sp>
        <p:nvSpPr>
          <p:cNvPr id="3" name="Content Placeholder 2"/>
          <p:cNvSpPr>
            <a:spLocks noGrp="1"/>
          </p:cNvSpPr>
          <p:nvPr>
            <p:ph idx="1"/>
          </p:nvPr>
        </p:nvSpPr>
        <p:spPr>
          <a:xfrm>
            <a:off x="617482" y="2560958"/>
            <a:ext cx="10938641" cy="3574486"/>
          </a:xfrm>
        </p:spPr>
        <p:style>
          <a:lnRef idx="2">
            <a:schemeClr val="accent4"/>
          </a:lnRef>
          <a:fillRef idx="1">
            <a:schemeClr val="lt1"/>
          </a:fillRef>
          <a:effectRef idx="0">
            <a:schemeClr val="accent4"/>
          </a:effectRef>
          <a:fontRef idx="minor">
            <a:schemeClr val="dk1"/>
          </a:fontRef>
        </p:style>
        <p:txBody>
          <a:bodyPr>
            <a:normAutofit/>
          </a:bodyPr>
          <a:lstStyle/>
          <a:p>
            <a:r>
              <a:rPr lang="en-US" sz="3600" dirty="0" smtClean="0">
                <a:effectLst/>
                <a:latin typeface="Times New Roman" panose="02020603050405020304" pitchFamily="18" charset="0"/>
                <a:ea typeface="Calibri" panose="020F0502020204030204" pitchFamily="34" charset="0"/>
              </a:rPr>
              <a:t>Gender roles are defined by the socio-cultural norms of any society.</a:t>
            </a:r>
          </a:p>
          <a:p>
            <a:r>
              <a:rPr lang="en-US" sz="3600" dirty="0" smtClean="0">
                <a:effectLst/>
                <a:latin typeface="Times New Roman" panose="02020603050405020304" pitchFamily="18" charset="0"/>
                <a:ea typeface="Calibri" panose="020F0502020204030204" pitchFamily="34" charset="0"/>
              </a:rPr>
              <a:t>In most of the societies the </a:t>
            </a:r>
            <a:r>
              <a:rPr lang="en-US" sz="3600" b="1" dirty="0" smtClean="0">
                <a:solidFill>
                  <a:srgbClr val="FF0000"/>
                </a:solidFill>
                <a:effectLst/>
                <a:latin typeface="Times New Roman" panose="02020603050405020304" pitchFamily="18" charset="0"/>
                <a:ea typeface="Calibri" panose="020F0502020204030204" pitchFamily="34" charset="0"/>
              </a:rPr>
              <a:t>family systems </a:t>
            </a:r>
            <a:r>
              <a:rPr lang="en-US" sz="3600" dirty="0" smtClean="0">
                <a:effectLst/>
                <a:latin typeface="Times New Roman" panose="02020603050405020304" pitchFamily="18" charset="0"/>
                <a:ea typeface="Calibri" panose="020F0502020204030204" pitchFamily="34" charset="0"/>
              </a:rPr>
              <a:t>are based on the gender roles.</a:t>
            </a:r>
          </a:p>
          <a:p>
            <a:r>
              <a:rPr lang="en-US" sz="3600" dirty="0">
                <a:latin typeface="Times New Roman" panose="02020603050405020304" pitchFamily="18" charset="0"/>
                <a:ea typeface="Calibri" panose="020F0502020204030204" pitchFamily="34" charset="0"/>
              </a:rPr>
              <a:t>T</a:t>
            </a:r>
            <a:r>
              <a:rPr lang="en-US" sz="3600" dirty="0" smtClean="0">
                <a:effectLst/>
                <a:latin typeface="Times New Roman" panose="02020603050405020304" pitchFamily="18" charset="0"/>
                <a:ea typeface="Calibri" panose="020F0502020204030204" pitchFamily="34" charset="0"/>
              </a:rPr>
              <a:t>ypes of activities, including preference of toys, play styles, discipline, chores, and personal achievements.</a:t>
            </a:r>
            <a:endParaRPr lang="en-IN" sz="3600" dirty="0"/>
          </a:p>
        </p:txBody>
      </p:sp>
      <p:sp>
        <p:nvSpPr>
          <p:cNvPr id="5" name="Footer Placeholder 4"/>
          <p:cNvSpPr>
            <a:spLocks noGrp="1"/>
          </p:cNvSpPr>
          <p:nvPr>
            <p:ph type="ftr" sz="quarter" idx="11"/>
          </p:nvPr>
        </p:nvSpPr>
        <p:spPr/>
        <p:txBody>
          <a:bodyPr/>
          <a:lstStyle/>
          <a:p>
            <a:r>
              <a:rPr lang="en-IN" smtClean="0"/>
              <a:t>Prof.M.Amala Jansi,LCE</a:t>
            </a:r>
            <a:endParaRPr lang="en-IN"/>
          </a:p>
        </p:txBody>
      </p:sp>
      <p:pic>
        <p:nvPicPr>
          <p:cNvPr id="4" name="Picture 3"/>
          <p:cNvPicPr>
            <a:picLocks noChangeAspect="1"/>
          </p:cNvPicPr>
          <p:nvPr/>
        </p:nvPicPr>
        <p:blipFill>
          <a:blip r:embed="rId2"/>
          <a:stretch>
            <a:fillRect/>
          </a:stretch>
        </p:blipFill>
        <p:spPr>
          <a:xfrm>
            <a:off x="6095999" y="337832"/>
            <a:ext cx="5460123" cy="2002220"/>
          </a:xfrm>
          <a:prstGeom prst="rect">
            <a:avLst/>
          </a:prstGeom>
        </p:spPr>
      </p:pic>
    </p:spTree>
    <p:extLst>
      <p:ext uri="{BB962C8B-B14F-4D97-AF65-F5344CB8AC3E}">
        <p14:creationId xmlns:p14="http://schemas.microsoft.com/office/powerpoint/2010/main" val="2360350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6647" y="1608082"/>
            <a:ext cx="10436773" cy="4603531"/>
          </a:xfrm>
          <a:prstGeom prst="rect">
            <a:avLst/>
          </a:prstGeom>
        </p:spPr>
        <p:style>
          <a:lnRef idx="2">
            <a:schemeClr val="accent4"/>
          </a:lnRef>
          <a:fillRef idx="1">
            <a:schemeClr val="lt1"/>
          </a:fillRef>
          <a:effectRef idx="0">
            <a:schemeClr val="accent4"/>
          </a:effectRef>
          <a:fontRef idx="minor">
            <a:schemeClr val="dk1"/>
          </a:fontRef>
        </p:style>
      </p:pic>
      <p:sp>
        <p:nvSpPr>
          <p:cNvPr id="3" name="Footer Placeholder 2"/>
          <p:cNvSpPr>
            <a:spLocks noGrp="1"/>
          </p:cNvSpPr>
          <p:nvPr>
            <p:ph type="ftr" sz="quarter" idx="11"/>
          </p:nvPr>
        </p:nvSpPr>
        <p:spPr/>
        <p:txBody>
          <a:bodyPr/>
          <a:lstStyle/>
          <a:p>
            <a:r>
              <a:rPr lang="en-IN" smtClean="0"/>
              <a:t>Prof.M.Amala Jansi,LCE</a:t>
            </a:r>
            <a:endParaRPr lang="en-IN"/>
          </a:p>
        </p:txBody>
      </p:sp>
      <p:sp>
        <p:nvSpPr>
          <p:cNvPr id="4" name="TextBox 3"/>
          <p:cNvSpPr txBox="1"/>
          <p:nvPr/>
        </p:nvSpPr>
        <p:spPr>
          <a:xfrm>
            <a:off x="1166647" y="566217"/>
            <a:ext cx="8146706" cy="646331"/>
          </a:xfrm>
          <a:prstGeom prst="rect">
            <a:avLst/>
          </a:prstGeom>
          <a:noFill/>
        </p:spPr>
        <p:txBody>
          <a:bodyPr wrap="square" rtlCol="0">
            <a:spAutoFit/>
          </a:bodyPr>
          <a:lstStyle/>
          <a:p>
            <a:r>
              <a:rPr lang="en-IN" sz="3600" dirty="0" smtClean="0">
                <a:solidFill>
                  <a:srgbClr val="C00000"/>
                </a:solidFill>
              </a:rPr>
              <a:t>Today …..The modern Social Structure</a:t>
            </a:r>
            <a:endParaRPr lang="en-IN" sz="3600" dirty="0">
              <a:solidFill>
                <a:srgbClr val="C00000"/>
              </a:solidFill>
            </a:endParaRPr>
          </a:p>
        </p:txBody>
      </p:sp>
    </p:spTree>
    <p:extLst>
      <p:ext uri="{BB962C8B-B14F-4D97-AF65-F5344CB8AC3E}">
        <p14:creationId xmlns:p14="http://schemas.microsoft.com/office/powerpoint/2010/main" val="323316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4903" y="225274"/>
            <a:ext cx="10515599" cy="6407451"/>
          </a:xfrm>
          <a:prstGeom prst="rect">
            <a:avLst/>
          </a:prstGeom>
        </p:spPr>
      </p:pic>
      <p:sp>
        <p:nvSpPr>
          <p:cNvPr id="3" name="Footer Placeholder 2"/>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189635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en-US" altLang="en-US" kern="0" dirty="0">
                <a:solidFill>
                  <a:srgbClr val="000000"/>
                </a:solidFill>
                <a:latin typeface="Times New Roman" pitchFamily="18" charset="0"/>
                <a:sym typeface="Times New Roman" pitchFamily="18" charset="0"/>
              </a:rPr>
              <a:t>Gender Roles in Class</a:t>
            </a:r>
            <a:endParaRPr lang="en-IN" dirty="0"/>
          </a:p>
        </p:txBody>
      </p:sp>
      <p:sp>
        <p:nvSpPr>
          <p:cNvPr id="3" name="Content Placeholder 2"/>
          <p:cNvSpPr>
            <a:spLocks noGrp="1"/>
          </p:cNvSpPr>
          <p:nvPr>
            <p:ph idx="1"/>
          </p:nvPr>
        </p:nvSpPr>
        <p:spPr>
          <a:xfrm>
            <a:off x="1029929" y="2990747"/>
            <a:ext cx="3008671" cy="2126943"/>
          </a:xfrm>
        </p:spPr>
        <p:style>
          <a:lnRef idx="2">
            <a:schemeClr val="accent2"/>
          </a:lnRef>
          <a:fillRef idx="1">
            <a:schemeClr val="lt1"/>
          </a:fillRef>
          <a:effectRef idx="0">
            <a:schemeClr val="accent2"/>
          </a:effectRef>
          <a:fontRef idx="minor">
            <a:schemeClr val="dk1"/>
          </a:fontRef>
        </p:style>
        <p:txBody>
          <a:bodyPr>
            <a:normAutofit/>
          </a:bodyPr>
          <a:lstStyle/>
          <a:p>
            <a:r>
              <a:rPr lang="en-IN" sz="4000" dirty="0" smtClean="0"/>
              <a:t>Lower</a:t>
            </a:r>
          </a:p>
          <a:p>
            <a:r>
              <a:rPr lang="en-IN" sz="4000" dirty="0" smtClean="0"/>
              <a:t>Middle</a:t>
            </a:r>
          </a:p>
          <a:p>
            <a:r>
              <a:rPr lang="en-IN" sz="4000" dirty="0" smtClean="0"/>
              <a:t>Upper</a:t>
            </a:r>
            <a:endParaRPr lang="en-IN" sz="40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4"/>
          <p:cNvPicPr>
            <a:picLocks noChangeAspect="1"/>
          </p:cNvPicPr>
          <p:nvPr/>
        </p:nvPicPr>
        <p:blipFill>
          <a:blip r:embed="rId2"/>
          <a:stretch>
            <a:fillRect/>
          </a:stretch>
        </p:blipFill>
        <p:spPr>
          <a:xfrm>
            <a:off x="8829675" y="4729162"/>
            <a:ext cx="2524125" cy="1809750"/>
          </a:xfrm>
          <a:prstGeom prst="rect">
            <a:avLst/>
          </a:prstGeom>
        </p:spPr>
      </p:pic>
      <p:pic>
        <p:nvPicPr>
          <p:cNvPr id="6" name="Picture 5"/>
          <p:cNvPicPr>
            <a:picLocks noChangeAspect="1"/>
          </p:cNvPicPr>
          <p:nvPr/>
        </p:nvPicPr>
        <p:blipFill>
          <a:blip r:embed="rId3"/>
          <a:stretch>
            <a:fillRect/>
          </a:stretch>
        </p:blipFill>
        <p:spPr>
          <a:xfrm>
            <a:off x="6495392" y="2411138"/>
            <a:ext cx="2176627" cy="2318024"/>
          </a:xfrm>
          <a:prstGeom prst="rect">
            <a:avLst/>
          </a:prstGeom>
        </p:spPr>
      </p:pic>
      <p:pic>
        <p:nvPicPr>
          <p:cNvPr id="7" name="Picture 6"/>
          <p:cNvPicPr>
            <a:picLocks noChangeAspect="1"/>
          </p:cNvPicPr>
          <p:nvPr/>
        </p:nvPicPr>
        <p:blipFill>
          <a:blip r:embed="rId4"/>
          <a:stretch>
            <a:fillRect/>
          </a:stretch>
        </p:blipFill>
        <p:spPr>
          <a:xfrm>
            <a:off x="4374273" y="1814409"/>
            <a:ext cx="1943100" cy="2352675"/>
          </a:xfrm>
          <a:prstGeom prst="rect">
            <a:avLst/>
          </a:prstGeom>
        </p:spPr>
      </p:pic>
    </p:spTree>
    <p:extLst>
      <p:ext uri="{BB962C8B-B14F-4D97-AF65-F5344CB8AC3E}">
        <p14:creationId xmlns:p14="http://schemas.microsoft.com/office/powerpoint/2010/main" val="170253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ctr"/>
            <a:r>
              <a:rPr lang="en-IN" dirty="0" smtClean="0"/>
              <a:t> Religion</a:t>
            </a:r>
            <a:endParaRPr lang="en-IN" dirty="0"/>
          </a:p>
        </p:txBody>
      </p:sp>
      <p:sp>
        <p:nvSpPr>
          <p:cNvPr id="3" name="Content Placeholder 2"/>
          <p:cNvSpPr>
            <a:spLocks noGrp="1"/>
          </p:cNvSpPr>
          <p:nvPr>
            <p:ph idx="1"/>
          </p:nvPr>
        </p:nvSpPr>
        <p:spPr>
          <a:xfrm>
            <a:off x="838200" y="2008879"/>
            <a:ext cx="8069317" cy="2185936"/>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r>
              <a:rPr lang="en-US" sz="3600" dirty="0" smtClean="0">
                <a:effectLst/>
                <a:latin typeface="Times New Roman" panose="02020603050405020304" pitchFamily="18" charset="0"/>
                <a:ea typeface="Calibri" panose="020F0502020204030204" pitchFamily="34" charset="0"/>
              </a:rPr>
              <a:t>The main religions of the world all contain certain ideas about the appropriate roles for men and women in society, and traditionally, this has placed women in the home and men in the ‘outside’ world. </a:t>
            </a:r>
            <a:endParaRPr lang="en-IN" sz="3600" dirty="0"/>
          </a:p>
        </p:txBody>
      </p:sp>
      <p:sp>
        <p:nvSpPr>
          <p:cNvPr id="4" name="Rectangle 3"/>
          <p:cNvSpPr/>
          <p:nvPr/>
        </p:nvSpPr>
        <p:spPr>
          <a:xfrm>
            <a:off x="1962382" y="4341028"/>
            <a:ext cx="9527458" cy="200362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15000"/>
              </a:lnSpc>
              <a:spcAft>
                <a:spcPts val="1000"/>
              </a:spcAft>
            </a:pPr>
            <a:r>
              <a:rPr lang="en-US" sz="3600" dirty="0" smtClean="0">
                <a:effectLst/>
                <a:latin typeface="Times New Roman" panose="02020603050405020304" pitchFamily="18" charset="0"/>
                <a:ea typeface="Calibri" panose="020F0502020204030204" pitchFamily="34" charset="0"/>
                <a:cs typeface="Latha"/>
              </a:rPr>
              <a:t>The cultural and religious activities that negatively impacted against the education of the girl child were most found.</a:t>
            </a:r>
            <a:endParaRPr lang="en-IN" sz="3600" dirty="0">
              <a:effectLst/>
              <a:latin typeface="Calibri" panose="020F0502020204030204" pitchFamily="34" charset="0"/>
              <a:ea typeface="Calibri" panose="020F0502020204030204" pitchFamily="34" charset="0"/>
              <a:cs typeface="Latha"/>
            </a:endParaRPr>
          </a:p>
        </p:txBody>
      </p:sp>
      <p:sp>
        <p:nvSpPr>
          <p:cNvPr id="5" name="Footer Placeholder 4"/>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3806217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en-IN" dirty="0"/>
              <a:t>Culture &amp; Popular Culture </a:t>
            </a:r>
          </a:p>
        </p:txBody>
      </p:sp>
      <p:sp>
        <p:nvSpPr>
          <p:cNvPr id="3" name="Content Placeholder 2"/>
          <p:cNvSpPr>
            <a:spLocks noGrp="1"/>
          </p:cNvSpPr>
          <p:nvPr>
            <p:ph idx="1"/>
          </p:nvPr>
        </p:nvSpPr>
        <p:spPr>
          <a:xfrm>
            <a:off x="838200" y="1825625"/>
            <a:ext cx="5357648" cy="4351338"/>
          </a:xfrm>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endParaRPr lang="en-US" dirty="0" smtClean="0">
              <a:effectLst/>
              <a:latin typeface="Times New Roman" panose="02020603050405020304" pitchFamily="18" charset="0"/>
              <a:ea typeface="Calibri" panose="020F0502020204030204" pitchFamily="34" charset="0"/>
            </a:endParaRPr>
          </a:p>
          <a:p>
            <a:r>
              <a:rPr lang="en-US" sz="3200" dirty="0" smtClean="0">
                <a:effectLst/>
                <a:latin typeface="Times New Roman" panose="02020603050405020304" pitchFamily="18" charset="0"/>
                <a:ea typeface="Calibri" panose="020F0502020204030204" pitchFamily="34" charset="0"/>
              </a:rPr>
              <a:t>Culturally determined gender ideologies define rights and responsibilities and what is ‘appropriate’ behaviour for women and men. </a:t>
            </a:r>
          </a:p>
          <a:p>
            <a:endParaRPr lang="en-US" sz="3200" dirty="0">
              <a:latin typeface="Times New Roman" panose="02020603050405020304" pitchFamily="18" charset="0"/>
              <a:ea typeface="Calibri" panose="020F0502020204030204" pitchFamily="34" charset="0"/>
            </a:endParaRPr>
          </a:p>
          <a:p>
            <a:r>
              <a:rPr lang="en-US" sz="3200" dirty="0" smtClean="0">
                <a:effectLst/>
                <a:latin typeface="Times New Roman" panose="02020603050405020304" pitchFamily="18" charset="0"/>
                <a:ea typeface="Calibri" panose="020F0502020204030204" pitchFamily="34" charset="0"/>
              </a:rPr>
              <a:t>Expectations about attributes and behaviours appropriate to women or men and about the relations between women and men – in other words, gender – are shaped by culture.</a:t>
            </a:r>
            <a:endParaRPr lang="en-IN" sz="32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
        <p:nvSpPr>
          <p:cNvPr id="5" name="Content Placeholder 2"/>
          <p:cNvSpPr txBox="1">
            <a:spLocks/>
          </p:cNvSpPr>
          <p:nvPr/>
        </p:nvSpPr>
        <p:spPr>
          <a:xfrm>
            <a:off x="6526924" y="1847850"/>
            <a:ext cx="4826876" cy="4351338"/>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sz="3600" smtClean="0">
                <a:latin typeface="Times New Roman" panose="02020603050405020304" pitchFamily="18" charset="0"/>
                <a:ea typeface="Calibri" panose="020F0502020204030204" pitchFamily="34" charset="0"/>
              </a:rPr>
              <a:t>The term ‘popular culture’ was coined in the 19</a:t>
            </a:r>
            <a:r>
              <a:rPr lang="en-US" sz="3600" baseline="30000" smtClean="0">
                <a:latin typeface="Times New Roman" panose="02020603050405020304" pitchFamily="18" charset="0"/>
                <a:ea typeface="Calibri" panose="020F0502020204030204" pitchFamily="34" charset="0"/>
              </a:rPr>
              <a:t>th</a:t>
            </a:r>
            <a:r>
              <a:rPr lang="en-US" sz="3600" smtClean="0">
                <a:latin typeface="Times New Roman" panose="02020603050405020304" pitchFamily="18" charset="0"/>
                <a:ea typeface="Calibri" panose="020F0502020204030204" pitchFamily="34" charset="0"/>
              </a:rPr>
              <a:t> century or earlier. </a:t>
            </a:r>
          </a:p>
          <a:p>
            <a:r>
              <a:rPr lang="en-US" sz="3600" smtClean="0">
                <a:latin typeface="Times New Roman" panose="02020603050405020304" pitchFamily="18" charset="0"/>
                <a:ea typeface="Calibri" panose="020F0502020204030204" pitchFamily="34" charset="0"/>
              </a:rPr>
              <a:t>The abbreviated form “pop” for popular.</a:t>
            </a:r>
          </a:p>
          <a:p>
            <a:pPr algn="just">
              <a:lnSpc>
                <a:spcPct val="115000"/>
              </a:lnSpc>
              <a:spcAft>
                <a:spcPts val="1000"/>
              </a:spcAft>
            </a:pPr>
            <a:r>
              <a:rPr lang="en-US" sz="3600" smtClean="0">
                <a:latin typeface="Times New Roman" panose="02020603050405020304" pitchFamily="18" charset="0"/>
                <a:ea typeface="Calibri" panose="020F0502020204030204" pitchFamily="34" charset="0"/>
                <a:cs typeface="Latha"/>
              </a:rPr>
              <a:t>For example: Generally, super heroes are men. Women always expect to rescue.</a:t>
            </a:r>
            <a:endParaRPr lang="en-IN" sz="3600" smtClean="0">
              <a:latin typeface="Calibri" panose="020F0502020204030204" pitchFamily="34" charset="0"/>
              <a:ea typeface="Calibri" panose="020F0502020204030204" pitchFamily="34" charset="0"/>
              <a:cs typeface="Latha"/>
            </a:endParaRPr>
          </a:p>
          <a:p>
            <a:endParaRPr lang="en-IN" dirty="0"/>
          </a:p>
        </p:txBody>
      </p:sp>
    </p:spTree>
    <p:extLst>
      <p:ext uri="{BB962C8B-B14F-4D97-AF65-F5344CB8AC3E}">
        <p14:creationId xmlns:p14="http://schemas.microsoft.com/office/powerpoint/2010/main" val="2958876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091"/>
            <a:ext cx="5531069" cy="1325563"/>
          </a:xfrm>
        </p:spPr>
        <p:style>
          <a:lnRef idx="2">
            <a:schemeClr val="accent2"/>
          </a:lnRef>
          <a:fillRef idx="1">
            <a:schemeClr val="lt1"/>
          </a:fillRef>
          <a:effectRef idx="0">
            <a:schemeClr val="accent2"/>
          </a:effectRef>
          <a:fontRef idx="minor">
            <a:schemeClr val="dk1"/>
          </a:fontRef>
        </p:style>
        <p:txBody>
          <a:bodyPr/>
          <a:lstStyle/>
          <a:p>
            <a:pPr algn="ctr"/>
            <a:r>
              <a:rPr lang="en-IN" dirty="0" smtClean="0"/>
              <a:t>Media</a:t>
            </a:r>
            <a:endParaRPr lang="en-IN" dirty="0"/>
          </a:p>
        </p:txBody>
      </p:sp>
      <p:sp>
        <p:nvSpPr>
          <p:cNvPr id="3" name="Content Placeholder 2"/>
          <p:cNvSpPr>
            <a:spLocks noGrp="1"/>
          </p:cNvSpPr>
          <p:nvPr>
            <p:ph idx="1"/>
          </p:nvPr>
        </p:nvSpPr>
        <p:spPr>
          <a:xfrm>
            <a:off x="838200" y="3311136"/>
            <a:ext cx="10515600" cy="3041343"/>
          </a:xfrm>
        </p:spPr>
        <p:style>
          <a:lnRef idx="2">
            <a:schemeClr val="accent1"/>
          </a:lnRef>
          <a:fillRef idx="1">
            <a:schemeClr val="lt1"/>
          </a:fillRef>
          <a:effectRef idx="0">
            <a:schemeClr val="accent1"/>
          </a:effectRef>
          <a:fontRef idx="minor">
            <a:schemeClr val="dk1"/>
          </a:fontRef>
        </p:style>
        <p:txBody>
          <a:bodyPr>
            <a:normAutofit/>
          </a:bodyPr>
          <a:lstStyle/>
          <a:p>
            <a:r>
              <a:rPr lang="en-US" sz="3200" dirty="0" smtClean="0">
                <a:effectLst/>
                <a:latin typeface="Times New Roman" panose="02020603050405020304" pitchFamily="18" charset="0"/>
                <a:ea typeface="Calibri" panose="020F0502020204030204" pitchFamily="34" charset="0"/>
              </a:rPr>
              <a:t>The main aim of mass media is to be universal and suitable for everyone, in order to gather the largest possible audience.</a:t>
            </a:r>
          </a:p>
          <a:p>
            <a:r>
              <a:rPr lang="en-US" sz="3200" dirty="0" smtClean="0">
                <a:effectLst/>
                <a:latin typeface="Times New Roman" panose="02020603050405020304" pitchFamily="18" charset="0"/>
                <a:ea typeface="Calibri" panose="020F0502020204030204" pitchFamily="34" charset="0"/>
              </a:rPr>
              <a:t>Mass media not only gives people information and entertainment, but it also affects people’s lives by shaping their opinions, attitudes and beliefs. </a:t>
            </a:r>
          </a:p>
          <a:p>
            <a:r>
              <a:rPr lang="en-US" sz="3200" dirty="0" smtClean="0">
                <a:effectLst/>
                <a:latin typeface="Times New Roman" panose="02020603050405020304" pitchFamily="18" charset="0"/>
                <a:ea typeface="Calibri" panose="020F0502020204030204" pitchFamily="34" charset="0"/>
              </a:rPr>
              <a:t>Portrayed-gender  stereotypes.</a:t>
            </a:r>
            <a:endParaRPr lang="en-IN" sz="32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4"/>
          <p:cNvPicPr>
            <a:picLocks noChangeAspect="1"/>
          </p:cNvPicPr>
          <p:nvPr/>
        </p:nvPicPr>
        <p:blipFill>
          <a:blip r:embed="rId2"/>
          <a:stretch>
            <a:fillRect/>
          </a:stretch>
        </p:blipFill>
        <p:spPr>
          <a:xfrm>
            <a:off x="6747641" y="129382"/>
            <a:ext cx="4606159" cy="2972932"/>
          </a:xfrm>
          <a:prstGeom prst="rect">
            <a:avLst/>
          </a:prstGeom>
        </p:spPr>
      </p:pic>
    </p:spTree>
    <p:extLst>
      <p:ext uri="{BB962C8B-B14F-4D97-AF65-F5344CB8AC3E}">
        <p14:creationId xmlns:p14="http://schemas.microsoft.com/office/powerpoint/2010/main" val="1888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Prof.M.Amala Jansi,LCE</a:t>
            </a:r>
            <a:endParaRPr lang="en-IN"/>
          </a:p>
        </p:txBody>
      </p:sp>
      <p:sp>
        <p:nvSpPr>
          <p:cNvPr id="5" name="Cloud 4"/>
          <p:cNvSpPr/>
          <p:nvPr/>
        </p:nvSpPr>
        <p:spPr>
          <a:xfrm>
            <a:off x="356589" y="2715044"/>
            <a:ext cx="3682011" cy="1268361"/>
          </a:xfrm>
          <a:prstGeom prst="cloud">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IN" sz="4000" dirty="0"/>
              <a:t>Overview</a:t>
            </a:r>
            <a:endParaRPr lang="en-IN" sz="4000" dirty="0"/>
          </a:p>
        </p:txBody>
      </p:sp>
      <p:sp>
        <p:nvSpPr>
          <p:cNvPr id="6" name="Rounded Rectangle 5"/>
          <p:cNvSpPr/>
          <p:nvPr/>
        </p:nvSpPr>
        <p:spPr>
          <a:xfrm>
            <a:off x="4871545" y="203023"/>
            <a:ext cx="6605752" cy="78064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t>Gender: Meaning and definition </a:t>
            </a:r>
            <a:endParaRPr lang="en-IN" sz="3200" dirty="0"/>
          </a:p>
        </p:txBody>
      </p:sp>
      <p:sp>
        <p:nvSpPr>
          <p:cNvPr id="7" name="Rounded Rectangle 6"/>
          <p:cNvSpPr/>
          <p:nvPr/>
        </p:nvSpPr>
        <p:spPr>
          <a:xfrm>
            <a:off x="4997669" y="1226964"/>
            <a:ext cx="6605752" cy="94593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smtClean="0"/>
              <a:t>Difference between gender and sex</a:t>
            </a:r>
            <a:endParaRPr lang="en-IN" sz="3600" dirty="0"/>
          </a:p>
        </p:txBody>
      </p:sp>
      <p:sp>
        <p:nvSpPr>
          <p:cNvPr id="8" name="Rounded Rectangle 7"/>
          <p:cNvSpPr/>
          <p:nvPr/>
        </p:nvSpPr>
        <p:spPr>
          <a:xfrm>
            <a:off x="4997669" y="2293455"/>
            <a:ext cx="6605752" cy="201149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p>
          <a:p>
            <a:pPr lvl="0"/>
            <a:r>
              <a:rPr lang="en-US" sz="3200" dirty="0" smtClean="0"/>
              <a:t>Gender </a:t>
            </a:r>
            <a:r>
              <a:rPr lang="en-US" sz="3200" dirty="0"/>
              <a:t>roles in society: family, caste, class, religion, culture, the media and popular culture, law and the state (film, advertisements, songs, </a:t>
            </a:r>
            <a:r>
              <a:rPr lang="en-US" sz="3200" dirty="0" err="1"/>
              <a:t>etc</a:t>
            </a:r>
            <a:r>
              <a:rPr lang="en-US" sz="3200" dirty="0"/>
              <a:t>)</a:t>
            </a:r>
            <a:endParaRPr lang="en-IN" sz="3200" dirty="0"/>
          </a:p>
          <a:p>
            <a:pPr lvl="0"/>
            <a:endParaRPr lang="en-IN" dirty="0"/>
          </a:p>
        </p:txBody>
      </p:sp>
      <p:sp>
        <p:nvSpPr>
          <p:cNvPr id="9" name="Rounded Rectangle 8"/>
          <p:cNvSpPr/>
          <p:nvPr/>
        </p:nvSpPr>
        <p:spPr>
          <a:xfrm>
            <a:off x="4997669" y="4425508"/>
            <a:ext cx="6479628" cy="88286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en-US" sz="3600" dirty="0">
                <a:solidFill>
                  <a:schemeClr val="bg1"/>
                </a:solidFill>
              </a:rPr>
              <a:t>Reasons for gender inequalities</a:t>
            </a:r>
          </a:p>
        </p:txBody>
      </p:sp>
      <p:sp>
        <p:nvSpPr>
          <p:cNvPr id="10" name="Rounded Rectangle 9"/>
          <p:cNvSpPr/>
          <p:nvPr/>
        </p:nvSpPr>
        <p:spPr>
          <a:xfrm>
            <a:off x="4997669" y="5378913"/>
            <a:ext cx="6479628" cy="97743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Gender-just education outside school settings</a:t>
            </a:r>
            <a:endParaRPr lang="en-IN" dirty="0">
              <a:solidFill>
                <a:schemeClr val="bg1"/>
              </a:solidFill>
            </a:endParaRPr>
          </a:p>
        </p:txBody>
      </p:sp>
    </p:spTree>
    <p:extLst>
      <p:ext uri="{BB962C8B-B14F-4D97-AF65-F5344CB8AC3E}">
        <p14:creationId xmlns:p14="http://schemas.microsoft.com/office/powerpoint/2010/main" val="243203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65" y="398709"/>
            <a:ext cx="6445469" cy="1325563"/>
          </a:xfrm>
        </p:spPr>
        <p:style>
          <a:lnRef idx="2">
            <a:schemeClr val="accent1"/>
          </a:lnRef>
          <a:fillRef idx="1">
            <a:schemeClr val="lt1"/>
          </a:fillRef>
          <a:effectRef idx="0">
            <a:schemeClr val="accent1"/>
          </a:effectRef>
          <a:fontRef idx="minor">
            <a:schemeClr val="dk1"/>
          </a:fontRef>
        </p:style>
        <p:txBody>
          <a:bodyPr/>
          <a:lstStyle/>
          <a:p>
            <a:pPr algn="ctr"/>
            <a:r>
              <a:rPr lang="en-IN" dirty="0" smtClean="0"/>
              <a:t>Advertisement </a:t>
            </a:r>
            <a:endParaRPr lang="en-IN" dirty="0"/>
          </a:p>
        </p:txBody>
      </p:sp>
      <p:sp>
        <p:nvSpPr>
          <p:cNvPr id="3" name="Content Placeholder 2"/>
          <p:cNvSpPr>
            <a:spLocks noGrp="1"/>
          </p:cNvSpPr>
          <p:nvPr>
            <p:ph idx="1"/>
          </p:nvPr>
        </p:nvSpPr>
        <p:spPr>
          <a:xfrm>
            <a:off x="838200" y="2554014"/>
            <a:ext cx="6445469" cy="3468414"/>
          </a:xfrm>
        </p:spPr>
        <p:style>
          <a:lnRef idx="2">
            <a:schemeClr val="accent2"/>
          </a:lnRef>
          <a:fillRef idx="1">
            <a:schemeClr val="lt1"/>
          </a:fillRef>
          <a:effectRef idx="0">
            <a:schemeClr val="accent2"/>
          </a:effectRef>
          <a:fontRef idx="minor">
            <a:schemeClr val="dk1"/>
          </a:fontRef>
        </p:style>
        <p:txBody>
          <a:bodyPr>
            <a:normAutofit/>
          </a:bodyPr>
          <a:lstStyle/>
          <a:p>
            <a:r>
              <a:rPr lang="en-US" sz="3600" dirty="0" smtClean="0">
                <a:effectLst/>
                <a:latin typeface="Times New Roman" panose="02020603050405020304" pitchFamily="18" charset="0"/>
                <a:ea typeface="Calibri" panose="020F0502020204030204" pitchFamily="34" charset="0"/>
              </a:rPr>
              <a:t>  Men  generally  advertise  cars, cigarettes,  business  products or  investments,  whereas women  are  shown  rather  in  the commercials with cosmetics and domestic products.</a:t>
            </a:r>
            <a:endParaRPr lang="en-IN" sz="36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4"/>
          <p:cNvPicPr>
            <a:picLocks noChangeAspect="1"/>
          </p:cNvPicPr>
          <p:nvPr/>
        </p:nvPicPr>
        <p:blipFill>
          <a:blip r:embed="rId2"/>
          <a:stretch>
            <a:fillRect/>
          </a:stretch>
        </p:blipFill>
        <p:spPr>
          <a:xfrm>
            <a:off x="7882760" y="398709"/>
            <a:ext cx="3815254" cy="2771539"/>
          </a:xfrm>
          <a:prstGeom prst="rect">
            <a:avLst/>
          </a:prstGeom>
        </p:spPr>
      </p:pic>
      <p:pic>
        <p:nvPicPr>
          <p:cNvPr id="6" name="Picture 5"/>
          <p:cNvPicPr>
            <a:picLocks noChangeAspect="1"/>
          </p:cNvPicPr>
          <p:nvPr/>
        </p:nvPicPr>
        <p:blipFill>
          <a:blip r:embed="rId3"/>
          <a:stretch>
            <a:fillRect/>
          </a:stretch>
        </p:blipFill>
        <p:spPr>
          <a:xfrm>
            <a:off x="7882760" y="3504170"/>
            <a:ext cx="3815254" cy="2495550"/>
          </a:xfrm>
          <a:prstGeom prst="rect">
            <a:avLst/>
          </a:prstGeom>
        </p:spPr>
      </p:pic>
    </p:spTree>
    <p:extLst>
      <p:ext uri="{BB962C8B-B14F-4D97-AF65-F5344CB8AC3E}">
        <p14:creationId xmlns:p14="http://schemas.microsoft.com/office/powerpoint/2010/main" val="309851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en-IN" dirty="0" smtClean="0"/>
              <a:t>Films </a:t>
            </a:r>
            <a:endParaRPr lang="en-IN" dirty="0"/>
          </a:p>
        </p:txBody>
      </p:sp>
      <p:sp>
        <p:nvSpPr>
          <p:cNvPr id="3" name="Content Placeholder 2"/>
          <p:cNvSpPr>
            <a:spLocks noGrp="1"/>
          </p:cNvSpPr>
          <p:nvPr>
            <p:ph idx="1"/>
          </p:nvPr>
        </p:nvSpPr>
        <p:spPr>
          <a:xfrm>
            <a:off x="956187" y="2695780"/>
            <a:ext cx="10515600" cy="2451407"/>
          </a:xfrm>
        </p:spPr>
        <p:style>
          <a:lnRef idx="2">
            <a:schemeClr val="accent1"/>
          </a:lnRef>
          <a:fillRef idx="1">
            <a:schemeClr val="lt1"/>
          </a:fillRef>
          <a:effectRef idx="0">
            <a:schemeClr val="accent1"/>
          </a:effectRef>
          <a:fontRef idx="minor">
            <a:schemeClr val="dk1"/>
          </a:fontRef>
        </p:style>
        <p:txBody>
          <a:bodyPr>
            <a:normAutofit/>
          </a:bodyPr>
          <a:lstStyle/>
          <a:p>
            <a:r>
              <a:rPr lang="en-US" sz="4000" dirty="0" smtClean="0">
                <a:effectLst/>
                <a:latin typeface="Times New Roman" panose="02020603050405020304" pitchFamily="18" charset="0"/>
                <a:ea typeface="Calibri" panose="020F0502020204030204" pitchFamily="34" charset="0"/>
              </a:rPr>
              <a:t>The Bollywood films have well portrayed the changes happening in the society the films has always been criticized for its almost ignoring the issues of gender.</a:t>
            </a:r>
            <a:endParaRPr lang="en-IN" sz="40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2780235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IN" dirty="0" smtClean="0"/>
              <a:t>Law and State: </a:t>
            </a:r>
            <a:endParaRPr lang="en-IN" dirty="0"/>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US" sz="3600" dirty="0" smtClean="0">
                <a:effectLst/>
                <a:latin typeface="Times New Roman" panose="02020603050405020304" pitchFamily="18" charset="0"/>
                <a:ea typeface="Calibri" panose="020F0502020204030204" pitchFamily="34" charset="0"/>
              </a:rPr>
              <a:t>Law is pervasive and affects many aspects of people’s lives, women and men alike. </a:t>
            </a:r>
          </a:p>
          <a:p>
            <a:r>
              <a:rPr lang="en-US" sz="3600" dirty="0" smtClean="0">
                <a:effectLst/>
                <a:latin typeface="Times New Roman" panose="02020603050405020304" pitchFamily="18" charset="0"/>
                <a:ea typeface="Calibri" panose="020F0502020204030204" pitchFamily="34" charset="0"/>
              </a:rPr>
              <a:t>Inequalities in endowments, access to resources and rights, social (and household) status, voice and agency are perpetuated, codified, contested and redressed through norms and the institutions established or resulting from such norms, be they social or legal. </a:t>
            </a:r>
            <a:endParaRPr lang="en-IN" sz="36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336209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5130"/>
            <a:ext cx="5420710" cy="1325563"/>
          </a:xfrm>
        </p:spPr>
        <p:style>
          <a:lnRef idx="2">
            <a:schemeClr val="accent2"/>
          </a:lnRef>
          <a:fillRef idx="1">
            <a:schemeClr val="lt1"/>
          </a:fillRef>
          <a:effectRef idx="0">
            <a:schemeClr val="accent2"/>
          </a:effectRef>
          <a:fontRef idx="minor">
            <a:schemeClr val="dk1"/>
          </a:fontRef>
        </p:style>
        <p:txBody>
          <a:bodyPr/>
          <a:lstStyle/>
          <a:p>
            <a:pPr algn="ctr"/>
            <a:r>
              <a:rPr lang="en-IN" dirty="0" smtClean="0"/>
              <a:t>Gender Inequality</a:t>
            </a:r>
            <a:endParaRPr lang="en-IN" dirty="0"/>
          </a:p>
        </p:txBody>
      </p:sp>
      <p:sp>
        <p:nvSpPr>
          <p:cNvPr id="3" name="Content Placeholder 2"/>
          <p:cNvSpPr>
            <a:spLocks noGrp="1"/>
          </p:cNvSpPr>
          <p:nvPr>
            <p:ph idx="1"/>
          </p:nvPr>
        </p:nvSpPr>
        <p:spPr>
          <a:xfrm>
            <a:off x="718645" y="4262046"/>
            <a:ext cx="11285483" cy="1823443"/>
          </a:xfrm>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3600" dirty="0" smtClean="0"/>
              <a:t>Gender inequality is the unequal treatment or perceptions of individuals based on their gender. It arise from differences in socially constructed gender roles.</a:t>
            </a:r>
            <a:endParaRPr lang="en-IN" sz="36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4"/>
          <p:cNvPicPr>
            <a:picLocks noChangeAspect="1"/>
          </p:cNvPicPr>
          <p:nvPr/>
        </p:nvPicPr>
        <p:blipFill>
          <a:blip r:embed="rId2"/>
          <a:stretch>
            <a:fillRect/>
          </a:stretch>
        </p:blipFill>
        <p:spPr>
          <a:xfrm>
            <a:off x="6096000" y="581235"/>
            <a:ext cx="5524500" cy="3409950"/>
          </a:xfrm>
          <a:prstGeom prst="rect">
            <a:avLst/>
          </a:prstGeom>
          <a:ln w="57150">
            <a:solidFill>
              <a:srgbClr val="FF33CC"/>
            </a:solidFill>
          </a:ln>
        </p:spPr>
      </p:pic>
    </p:spTree>
    <p:extLst>
      <p:ext uri="{BB962C8B-B14F-4D97-AF65-F5344CB8AC3E}">
        <p14:creationId xmlns:p14="http://schemas.microsoft.com/office/powerpoint/2010/main" val="2722174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fontScale="90000"/>
          </a:bodyPr>
          <a:lstStyle/>
          <a:p>
            <a:r>
              <a:rPr lang="en-IN" dirty="0" smtClean="0"/>
              <a:t/>
            </a:r>
            <a:br>
              <a:rPr lang="en-IN" dirty="0" smtClean="0"/>
            </a:br>
            <a:r>
              <a:rPr lang="en-US" dirty="0" smtClean="0"/>
              <a:t>Important causes of gender disparity</a:t>
            </a:r>
            <a:br>
              <a:rPr lang="en-US" dirty="0" smtClean="0"/>
            </a:br>
            <a:endParaRPr lang="en-IN" dirty="0"/>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lstStyle/>
          <a:p>
            <a:r>
              <a:rPr lang="en-US" sz="4000" dirty="0" smtClean="0"/>
              <a:t>Poverty</a:t>
            </a:r>
          </a:p>
          <a:p>
            <a:r>
              <a:rPr lang="en-US" sz="4000" dirty="0" smtClean="0"/>
              <a:t>Illiteracy</a:t>
            </a:r>
          </a:p>
          <a:p>
            <a:r>
              <a:rPr lang="en-US" sz="4000" dirty="0" smtClean="0"/>
              <a:t>Lack of Employment Facilities</a:t>
            </a:r>
          </a:p>
          <a:p>
            <a:r>
              <a:rPr lang="en-US" sz="4000" dirty="0" smtClean="0"/>
              <a:t>Social Customs , Beliefs and Practices</a:t>
            </a:r>
          </a:p>
          <a:p>
            <a:r>
              <a:rPr lang="en-US" sz="4000" dirty="0" smtClean="0"/>
              <a:t>Social Altitude</a:t>
            </a:r>
          </a:p>
          <a:p>
            <a:r>
              <a:rPr lang="en-US" sz="4000" dirty="0" smtClean="0"/>
              <a:t>Lack of Awareness of Women</a:t>
            </a:r>
          </a:p>
          <a:p>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20711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Reasons for gender inequalities in India </a:t>
            </a:r>
            <a:br>
              <a:rPr lang="en-US" dirty="0" smtClean="0"/>
            </a:br>
            <a:endParaRPr lang="en-IN" dirty="0"/>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endParaRPr lang="en-US" dirty="0" smtClean="0"/>
          </a:p>
          <a:p>
            <a:r>
              <a:rPr lang="en-US" b="1" dirty="0" smtClean="0"/>
              <a:t>Education</a:t>
            </a:r>
          </a:p>
          <a:p>
            <a:r>
              <a:rPr lang="en-US" b="1" dirty="0" smtClean="0"/>
              <a:t>Religious belief</a:t>
            </a:r>
          </a:p>
          <a:p>
            <a:r>
              <a:rPr lang="en-US" b="1" dirty="0" smtClean="0"/>
              <a:t>Weaker Sex</a:t>
            </a:r>
          </a:p>
          <a:p>
            <a:r>
              <a:rPr lang="en-US" b="1" dirty="0" smtClean="0"/>
              <a:t>Lack of resources</a:t>
            </a:r>
          </a:p>
          <a:p>
            <a:r>
              <a:rPr lang="en-US" b="1" dirty="0" smtClean="0"/>
              <a:t>Lack of awareness</a:t>
            </a:r>
          </a:p>
          <a:p>
            <a:r>
              <a:rPr lang="en-US" b="1" dirty="0" smtClean="0"/>
              <a:t>Giving importance to male child</a:t>
            </a:r>
          </a:p>
          <a:p>
            <a:r>
              <a:rPr lang="en-US" b="1" dirty="0" smtClean="0"/>
              <a:t>Dowry system</a:t>
            </a:r>
          </a:p>
          <a:p>
            <a:r>
              <a:rPr lang="en-US" b="1" dirty="0" smtClean="0"/>
              <a:t>Other reasons : Due to diversity on many counts like differences in ideas , opinion , language , </a:t>
            </a:r>
            <a:r>
              <a:rPr lang="en-US" b="1" dirty="0" err="1" smtClean="0"/>
              <a:t>colour</a:t>
            </a:r>
            <a:r>
              <a:rPr lang="en-US" b="1" dirty="0" smtClean="0"/>
              <a:t> , region and caste.</a:t>
            </a:r>
          </a:p>
          <a:p>
            <a:endParaRPr lang="en-US" dirty="0" smtClean="0"/>
          </a:p>
          <a:p>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3783182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3781"/>
            <a:ext cx="10515600" cy="722696"/>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t/>
            </a:r>
            <a:br>
              <a:rPr lang="en-US" dirty="0" smtClean="0"/>
            </a:br>
            <a:r>
              <a:rPr lang="en-US" dirty="0"/>
              <a:t/>
            </a:r>
            <a:br>
              <a:rPr lang="en-US" dirty="0"/>
            </a:br>
            <a:r>
              <a:rPr lang="en-US" dirty="0" smtClean="0"/>
              <a:t>HOW TO REDUCE INEQUALITY:</a:t>
            </a:r>
            <a:br>
              <a:rPr lang="en-US" dirty="0" smtClean="0"/>
            </a:br>
            <a:r>
              <a:rPr lang="en-US" dirty="0" smtClean="0"/>
              <a:t>	</a:t>
            </a:r>
            <a:br>
              <a:rPr lang="en-US" dirty="0" smtClean="0"/>
            </a:br>
            <a:endParaRPr lang="en-IN" dirty="0"/>
          </a:p>
        </p:txBody>
      </p:sp>
      <p:sp>
        <p:nvSpPr>
          <p:cNvPr id="3" name="Content Placeholder 2"/>
          <p:cNvSpPr>
            <a:spLocks noGrp="1"/>
          </p:cNvSpPr>
          <p:nvPr>
            <p:ph idx="1"/>
          </p:nvPr>
        </p:nvSpPr>
        <p:spPr>
          <a:xfrm>
            <a:off x="838200" y="1371601"/>
            <a:ext cx="10515600" cy="4984750"/>
          </a:xfrm>
        </p:spPr>
        <p:style>
          <a:lnRef idx="2">
            <a:schemeClr val="accent3"/>
          </a:lnRef>
          <a:fillRef idx="1">
            <a:schemeClr val="lt1"/>
          </a:fillRef>
          <a:effectRef idx="0">
            <a:schemeClr val="accent3"/>
          </a:effectRef>
          <a:fontRef idx="minor">
            <a:schemeClr val="dk1"/>
          </a:fontRef>
        </p:style>
        <p:txBody>
          <a:bodyPr>
            <a:normAutofit fontScale="40000" lnSpcReduction="20000"/>
          </a:bodyPr>
          <a:lstStyle/>
          <a:p>
            <a:r>
              <a:rPr lang="en-US" sz="4500" b="1" dirty="0">
                <a:solidFill>
                  <a:prstClr val="black"/>
                </a:solidFill>
              </a:rPr>
              <a:t>IN </a:t>
            </a:r>
            <a:r>
              <a:rPr lang="en-US" sz="4500" b="1" dirty="0" smtClean="0">
                <a:solidFill>
                  <a:prstClr val="black"/>
                </a:solidFill>
              </a:rPr>
              <a:t>EDUCATION</a:t>
            </a:r>
            <a:r>
              <a:rPr lang="en-US" sz="4500" b="1" dirty="0">
                <a:solidFill>
                  <a:prstClr val="black"/>
                </a:solidFill>
              </a:rPr>
              <a:t/>
            </a:r>
            <a:br>
              <a:rPr lang="en-US" sz="4500" b="1" dirty="0">
                <a:solidFill>
                  <a:prstClr val="black"/>
                </a:solidFill>
              </a:rPr>
            </a:br>
            <a:endParaRPr lang="en-US" sz="4500" b="1" dirty="0" smtClean="0"/>
          </a:p>
          <a:p>
            <a:r>
              <a:rPr lang="en-US" sz="4200" b="1" dirty="0" smtClean="0"/>
              <a:t>Offering high level education</a:t>
            </a:r>
          </a:p>
          <a:p>
            <a:r>
              <a:rPr lang="en-US" sz="4200" b="1" dirty="0" smtClean="0"/>
              <a:t>Social integration</a:t>
            </a:r>
          </a:p>
          <a:p>
            <a:r>
              <a:rPr lang="en-US" sz="4200" b="1" dirty="0" smtClean="0"/>
              <a:t>Increasing women employment</a:t>
            </a:r>
          </a:p>
          <a:p>
            <a:r>
              <a:rPr lang="en-US" sz="4200" b="1" dirty="0" smtClean="0"/>
              <a:t>Involving them in active politics and social activities</a:t>
            </a:r>
          </a:p>
          <a:p>
            <a:r>
              <a:rPr lang="en-US" sz="4200" b="1" dirty="0" smtClean="0"/>
              <a:t>Arranging social protection programs</a:t>
            </a:r>
          </a:p>
          <a:p>
            <a:r>
              <a:rPr lang="en-US" sz="4200" b="1" dirty="0" smtClean="0"/>
              <a:t>Generating awareness among parents</a:t>
            </a:r>
          </a:p>
          <a:p>
            <a:r>
              <a:rPr lang="en-US" sz="4200" b="1" dirty="0" smtClean="0"/>
              <a:t>Giving scholarships to girls</a:t>
            </a:r>
          </a:p>
          <a:p>
            <a:pPr>
              <a:buFont typeface="Wingdings" panose="05000000000000000000" pitchFamily="2" charset="2"/>
              <a:buChar char="v"/>
            </a:pPr>
            <a:r>
              <a:rPr lang="en-US" sz="7300" dirty="0" smtClean="0"/>
              <a:t>Others</a:t>
            </a:r>
          </a:p>
          <a:p>
            <a:pPr lvl="0" algn="just">
              <a:lnSpc>
                <a:spcPct val="120000"/>
              </a:lnSpc>
              <a:spcAft>
                <a:spcPts val="1000"/>
              </a:spcAft>
            </a:pPr>
            <a:r>
              <a:rPr lang="en-US" sz="4200" b="1" dirty="0">
                <a:solidFill>
                  <a:prstClr val="black"/>
                </a:solidFill>
                <a:latin typeface="Times New Roman" panose="02020603050405020304" pitchFamily="18" charset="0"/>
                <a:ea typeface="Calibri" panose="020F0502020204030204" pitchFamily="34" charset="0"/>
                <a:cs typeface="Latha"/>
              </a:rPr>
              <a:t>Policies, recommendations and initiatives for gender </a:t>
            </a:r>
            <a:r>
              <a:rPr lang="en-US" sz="4200" b="1" dirty="0" smtClean="0">
                <a:solidFill>
                  <a:prstClr val="black"/>
                </a:solidFill>
                <a:latin typeface="Times New Roman" panose="02020603050405020304" pitchFamily="18" charset="0"/>
                <a:ea typeface="Calibri" panose="020F0502020204030204" pitchFamily="34" charset="0"/>
                <a:cs typeface="Latha"/>
              </a:rPr>
              <a:t>equality</a:t>
            </a:r>
            <a:endParaRPr lang="en-IN" sz="4200" dirty="0" smtClean="0">
              <a:solidFill>
                <a:prstClr val="black"/>
              </a:solidFill>
              <a:latin typeface="Calibri" panose="020F0502020204030204" pitchFamily="34" charset="0"/>
              <a:ea typeface="Calibri" panose="020F0502020204030204" pitchFamily="34" charset="0"/>
              <a:cs typeface="Latha"/>
            </a:endParaRPr>
          </a:p>
          <a:p>
            <a:pPr lvl="0" algn="just">
              <a:lnSpc>
                <a:spcPct val="120000"/>
              </a:lnSpc>
              <a:spcAft>
                <a:spcPts val="1000"/>
              </a:spcAft>
            </a:pPr>
            <a:r>
              <a:rPr lang="en-US" sz="4200" b="1" dirty="0" smtClean="0">
                <a:solidFill>
                  <a:prstClr val="black"/>
                </a:solidFill>
                <a:latin typeface="Times New Roman" panose="02020603050405020304" pitchFamily="18" charset="0"/>
                <a:ea typeface="Calibri" panose="020F0502020204030204" pitchFamily="34" charset="0"/>
                <a:cs typeface="Latha"/>
              </a:rPr>
              <a:t>Welfare Programmes and Policies for Women by Government </a:t>
            </a:r>
            <a:endParaRPr lang="en-IN" sz="4200" dirty="0" smtClean="0">
              <a:solidFill>
                <a:prstClr val="black"/>
              </a:solidFill>
              <a:latin typeface="Calibri" panose="020F0502020204030204" pitchFamily="34" charset="0"/>
              <a:ea typeface="Calibri" panose="020F0502020204030204" pitchFamily="34" charset="0"/>
              <a:cs typeface="Latha"/>
            </a:endParaRPr>
          </a:p>
          <a:p>
            <a:pPr lvl="0" algn="just">
              <a:lnSpc>
                <a:spcPct val="120000"/>
              </a:lnSpc>
              <a:spcAft>
                <a:spcPts val="1000"/>
              </a:spcAft>
            </a:pPr>
            <a:r>
              <a:rPr lang="en-US" sz="4200" b="1" dirty="0" smtClean="0">
                <a:solidFill>
                  <a:prstClr val="black"/>
                </a:solidFill>
                <a:latin typeface="Times New Roman" panose="02020603050405020304" pitchFamily="18" charset="0"/>
                <a:ea typeface="Calibri" panose="020F0502020204030204" pitchFamily="34" charset="0"/>
                <a:cs typeface="Latha"/>
              </a:rPr>
              <a:t> </a:t>
            </a:r>
            <a:r>
              <a:rPr lang="en-US" sz="4200" b="1" dirty="0">
                <a:solidFill>
                  <a:prstClr val="black"/>
                </a:solidFill>
                <a:latin typeface="Times New Roman" panose="02020603050405020304" pitchFamily="18" charset="0"/>
                <a:ea typeface="Calibri" panose="020F0502020204030204" pitchFamily="34" charset="0"/>
                <a:cs typeface="Latha"/>
              </a:rPr>
              <a:t>Policies of the Government</a:t>
            </a:r>
            <a:r>
              <a:rPr lang="en-US" sz="4200" dirty="0">
                <a:solidFill>
                  <a:prstClr val="black"/>
                </a:solidFill>
                <a:latin typeface="Times New Roman" panose="02020603050405020304" pitchFamily="18" charset="0"/>
                <a:ea typeface="Calibri" panose="020F0502020204030204" pitchFamily="34" charset="0"/>
                <a:cs typeface="Latha"/>
              </a:rPr>
              <a:t> </a:t>
            </a:r>
            <a:endParaRPr lang="en-IN" sz="4200" dirty="0">
              <a:solidFill>
                <a:prstClr val="black"/>
              </a:solidFill>
              <a:latin typeface="Calibri" panose="020F0502020204030204" pitchFamily="34" charset="0"/>
              <a:ea typeface="Calibri" panose="020F0502020204030204" pitchFamily="34" charset="0"/>
              <a:cs typeface="Latha"/>
            </a:endParaRPr>
          </a:p>
          <a:p>
            <a:endParaRPr lang="en-US" dirty="0" smtClean="0"/>
          </a:p>
          <a:p>
            <a:endParaRPr lang="en-US" dirty="0" smtClean="0"/>
          </a:p>
          <a:p>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144369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fontScale="90000"/>
          </a:bodyPr>
          <a:lstStyle/>
          <a:p>
            <a:pPr>
              <a:lnSpc>
                <a:spcPct val="115000"/>
              </a:lnSpc>
              <a:spcAft>
                <a:spcPts val="1000"/>
              </a:spcAft>
            </a:pPr>
            <a:r>
              <a:rPr lang="en-US" b="1" dirty="0" smtClean="0">
                <a:effectLst/>
                <a:latin typeface="Times New Roman" panose="02020603050405020304" pitchFamily="18" charset="0"/>
                <a:ea typeface="Calibri" panose="020F0502020204030204" pitchFamily="34" charset="0"/>
                <a:cs typeface="Latha"/>
              </a:rPr>
              <a:t>Gender-just education outside school settings</a:t>
            </a:r>
            <a:r>
              <a:rPr lang="en-IN" sz="3600" dirty="0" smtClean="0">
                <a:effectLst/>
                <a:latin typeface="Calibri" panose="020F0502020204030204" pitchFamily="34" charset="0"/>
                <a:ea typeface="Calibri" panose="020F0502020204030204" pitchFamily="34" charset="0"/>
                <a:cs typeface="Latha"/>
              </a:rPr>
              <a:t/>
            </a:r>
            <a:br>
              <a:rPr lang="en-IN" sz="3600" dirty="0" smtClean="0">
                <a:effectLst/>
                <a:latin typeface="Calibri" panose="020F0502020204030204" pitchFamily="34" charset="0"/>
                <a:ea typeface="Calibri" panose="020F0502020204030204" pitchFamily="34" charset="0"/>
                <a:cs typeface="Latha"/>
              </a:rPr>
            </a:br>
            <a:endParaRPr lang="en-IN"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lnSpc>
                <a:spcPct val="115000"/>
              </a:lnSpc>
              <a:spcAft>
                <a:spcPts val="1000"/>
              </a:spcAft>
            </a:pPr>
            <a:r>
              <a:rPr lang="en-US" b="1" dirty="0" smtClean="0">
                <a:solidFill>
                  <a:srgbClr val="C00000"/>
                </a:solidFill>
                <a:effectLst/>
                <a:latin typeface="Times New Roman" panose="02020603050405020304" pitchFamily="18" charset="0"/>
                <a:ea typeface="Calibri" panose="020F0502020204030204" pitchFamily="34" charset="0"/>
                <a:cs typeface="Latha"/>
              </a:rPr>
              <a:t>Agency of Education</a:t>
            </a:r>
            <a:r>
              <a:rPr lang="en-US" b="1" dirty="0" smtClean="0">
                <a:effectLst/>
                <a:latin typeface="Times New Roman" panose="02020603050405020304" pitchFamily="18" charset="0"/>
                <a:ea typeface="Calibri" panose="020F0502020204030204" pitchFamily="34" charset="0"/>
                <a:cs typeface="Latha"/>
              </a:rPr>
              <a:t>:</a:t>
            </a:r>
            <a:endParaRPr lang="en-IN" sz="2000" dirty="0" smtClean="0">
              <a:effectLst/>
              <a:latin typeface="Calibri" panose="020F0502020204030204" pitchFamily="34" charset="0"/>
              <a:ea typeface="Calibri" panose="020F0502020204030204" pitchFamily="34" charset="0"/>
              <a:cs typeface="Latha"/>
            </a:endParaRPr>
          </a:p>
          <a:p>
            <a:pPr marL="342900" lvl="0" indent="-342900">
              <a:tabLst>
                <a:tab pos="457200" algn="l"/>
              </a:tabLs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Formal: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This includes institutions deliberately set up by the society with specific objective of carrying out the various functions of education</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Ex: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school</a:t>
            </a:r>
            <a:endParaRPr lang="en-IN" b="1" dirty="0" smtClean="0">
              <a:solidFill>
                <a:srgbClr val="FF0000"/>
              </a:solidFill>
              <a:effectLst/>
              <a:cs typeface="Times New Roman" panose="02020603050405020304" pitchFamily="18" charset="0"/>
            </a:endParaRPr>
          </a:p>
          <a:p>
            <a:pPr marL="342900" lvl="0" indent="-342900">
              <a:tabLst>
                <a:tab pos="457200" algn="l"/>
              </a:tabLs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Informal: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This includes institutions which perform educational functions just incidentally and indirectly</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Ex: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Family , peer group, youth clubs</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IN" dirty="0" smtClean="0">
              <a:effectLst/>
              <a:cs typeface="Times New Roman" panose="02020603050405020304" pitchFamily="18" charset="0"/>
            </a:endParaRPr>
          </a:p>
          <a:p>
            <a:pPr marL="342900" lvl="0" indent="-342900">
              <a:tabLst>
                <a:tab pos="457200" algn="l"/>
              </a:tabLst>
            </a:pPr>
            <a:r>
              <a:rPr lang="en-US" b="1" dirty="0" smtClean="0">
                <a:solidFill>
                  <a:srgbClr val="222222"/>
                </a:solidFill>
                <a:effectLst/>
                <a:latin typeface="Times New Roman" panose="02020603050405020304" pitchFamily="18" charset="0"/>
                <a:cs typeface="Times New Roman" panose="02020603050405020304" pitchFamily="18" charset="0"/>
              </a:rPr>
              <a:t>Non-formal Education</a:t>
            </a:r>
            <a:r>
              <a:rPr lang="en-US" dirty="0" smtClean="0">
                <a:solidFill>
                  <a:srgbClr val="222222"/>
                </a:solidFill>
                <a:effectLst/>
                <a:latin typeface="Times New Roman" panose="02020603050405020304" pitchFamily="18" charset="0"/>
                <a:cs typeface="Times New Roman" panose="02020603050405020304" pitchFamily="18" charset="0"/>
              </a:rPr>
              <a:t> (NFE) is any organized </a:t>
            </a:r>
            <a:r>
              <a:rPr lang="en-US" b="1" dirty="0" smtClean="0">
                <a:solidFill>
                  <a:srgbClr val="222222"/>
                </a:solidFill>
                <a:effectLst/>
                <a:latin typeface="Times New Roman" panose="02020603050405020304" pitchFamily="18" charset="0"/>
                <a:cs typeface="Times New Roman" panose="02020603050405020304" pitchFamily="18" charset="0"/>
              </a:rPr>
              <a:t>educational</a:t>
            </a:r>
            <a:r>
              <a:rPr lang="en-US" dirty="0" smtClean="0">
                <a:solidFill>
                  <a:srgbClr val="222222"/>
                </a:solidFill>
                <a:effectLst/>
                <a:latin typeface="Times New Roman" panose="02020603050405020304" pitchFamily="18" charset="0"/>
                <a:cs typeface="Times New Roman" panose="02020603050405020304" pitchFamily="18" charset="0"/>
              </a:rPr>
              <a:t> activity that takes place outside the </a:t>
            </a:r>
            <a:r>
              <a:rPr lang="en-US" b="1" dirty="0" smtClean="0">
                <a:solidFill>
                  <a:srgbClr val="222222"/>
                </a:solidFill>
                <a:effectLst/>
                <a:latin typeface="Times New Roman" panose="02020603050405020304" pitchFamily="18" charset="0"/>
                <a:cs typeface="Times New Roman" panose="02020603050405020304" pitchFamily="18" charset="0"/>
              </a:rPr>
              <a:t>formal educational</a:t>
            </a:r>
            <a:r>
              <a:rPr lang="en-US" dirty="0" smtClean="0">
                <a:solidFill>
                  <a:srgbClr val="222222"/>
                </a:solidFill>
                <a:effectLst/>
                <a:latin typeface="Times New Roman" panose="02020603050405020304" pitchFamily="18" charset="0"/>
                <a:cs typeface="Times New Roman" panose="02020603050405020304" pitchFamily="18" charset="0"/>
              </a:rPr>
              <a:t> system. Usually it is flexible, learner-centered, contextualized and uses a participatory approach. There is no specific target group for NFE; it could be kids, youth or adults. </a:t>
            </a:r>
            <a:r>
              <a:rPr lang="en-US" b="1" dirty="0" err="1" smtClean="0">
                <a:solidFill>
                  <a:srgbClr val="FF0000"/>
                </a:solidFill>
                <a:effectLst/>
                <a:latin typeface="Times New Roman" panose="02020603050405020304" pitchFamily="18" charset="0"/>
                <a:cs typeface="Times New Roman" panose="02020603050405020304" pitchFamily="18" charset="0"/>
              </a:rPr>
              <a:t>Ex:NGOs</a:t>
            </a:r>
            <a:r>
              <a:rPr lang="en-US" b="1" dirty="0" smtClean="0">
                <a:solidFill>
                  <a:srgbClr val="FF0000"/>
                </a:solidFill>
                <a:effectLst/>
                <a:latin typeface="Times New Roman" panose="02020603050405020304" pitchFamily="18" charset="0"/>
                <a:cs typeface="Times New Roman" panose="02020603050405020304" pitchFamily="18" charset="0"/>
              </a:rPr>
              <a:t>.</a:t>
            </a:r>
            <a:endParaRPr lang="en-IN" b="1" dirty="0" smtClean="0">
              <a:solidFill>
                <a:srgbClr val="FF0000"/>
              </a:solidFill>
              <a:effectLst/>
              <a:cs typeface="Times New Roman" panose="02020603050405020304" pitchFamily="18" charset="0"/>
            </a:endParaRPr>
          </a:p>
          <a:p>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1669919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a:t>Questions for Discussion and Reflection</a:t>
            </a:r>
            <a:endParaRPr lang="en-IN" dirty="0"/>
          </a:p>
        </p:txBody>
      </p:sp>
      <p:sp>
        <p:nvSpPr>
          <p:cNvPr id="3" name="Content Placeholder 2"/>
          <p:cNvSpPr>
            <a:spLocks noGrp="1"/>
          </p:cNvSpPr>
          <p:nvPr>
            <p:ph idx="1"/>
          </p:nvPr>
        </p:nvSpPr>
        <p:spPr>
          <a:xfrm>
            <a:off x="856593" y="2342904"/>
            <a:ext cx="10515600" cy="3361230"/>
          </a:xfrm>
          <a:solidFill>
            <a:srgbClr val="FF33CC"/>
          </a:solidFill>
        </p:spPr>
        <p:txBody>
          <a:bodyPr>
            <a:normAutofit/>
          </a:bodyPr>
          <a:lstStyle/>
          <a:p>
            <a:r>
              <a:rPr lang="en-IN" sz="3600" dirty="0" smtClean="0"/>
              <a:t>Differentiate gender and sex.</a:t>
            </a:r>
          </a:p>
          <a:p>
            <a:r>
              <a:rPr lang="en-IN" sz="3600" dirty="0" smtClean="0"/>
              <a:t>Explain the various gender roles in society.</a:t>
            </a:r>
          </a:p>
          <a:p>
            <a:r>
              <a:rPr lang="en-IN" sz="3600" dirty="0" smtClean="0"/>
              <a:t>Discuss the reasons for gender inequalities and effective ways to remove inequality.</a:t>
            </a:r>
          </a:p>
          <a:p>
            <a:r>
              <a:rPr lang="en-IN" sz="3600" dirty="0" smtClean="0"/>
              <a:t>What is the status of gender equality in present India?</a:t>
            </a:r>
            <a:endParaRPr lang="en-IN" sz="3600"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697232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57193" cy="1325563"/>
          </a:xfrm>
          <a:solidFill>
            <a:srgbClr val="FF33CC"/>
          </a:solidFill>
        </p:spPr>
        <p:txBody>
          <a:bodyPr/>
          <a:lstStyle/>
          <a:p>
            <a:r>
              <a:rPr lang="en-IN" dirty="0" smtClean="0"/>
              <a:t>Future Reading…..</a:t>
            </a:r>
            <a:endParaRPr lang="en-IN" dirty="0"/>
          </a:p>
        </p:txBody>
      </p:sp>
      <p:sp>
        <p:nvSpPr>
          <p:cNvPr id="3" name="Content Placeholder 2"/>
          <p:cNvSpPr>
            <a:spLocks noGrp="1"/>
          </p:cNvSpPr>
          <p:nvPr>
            <p:ph idx="1"/>
          </p:nvPr>
        </p:nvSpPr>
        <p:spPr>
          <a:xfrm>
            <a:off x="838199" y="1825625"/>
            <a:ext cx="5657194" cy="4351338"/>
          </a:xfrm>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r>
              <a:rPr lang="en-IN" dirty="0" err="1" smtClean="0"/>
              <a:t>Lippa</a:t>
            </a:r>
            <a:r>
              <a:rPr lang="en-IN" dirty="0" smtClean="0"/>
              <a:t> , </a:t>
            </a:r>
            <a:r>
              <a:rPr lang="en-IN" dirty="0"/>
              <a:t>Richard A. 2002. Gender, Nature, and Nurture. Mahwah, NJ: L. Erlbaum.</a:t>
            </a:r>
          </a:p>
          <a:p>
            <a:r>
              <a:rPr lang="en-IN" dirty="0"/>
              <a:t>Oakley, Ann. 1972. Sex, Gender, and Society. New York: Harper and Row.</a:t>
            </a:r>
          </a:p>
          <a:p>
            <a:r>
              <a:rPr lang="en-IN" dirty="0"/>
              <a:t>Thorne, Barrie. 1993. Gender Play: Girls and Boys in School. New Brunswick, NJ: Rutgers</a:t>
            </a:r>
          </a:p>
          <a:p>
            <a:pPr marL="0" indent="0">
              <a:buNone/>
            </a:pPr>
            <a:r>
              <a:rPr lang="en-IN" dirty="0" smtClean="0"/>
              <a:t>   University </a:t>
            </a:r>
            <a:r>
              <a:rPr lang="en-IN" dirty="0"/>
              <a:t>Press</a:t>
            </a:r>
            <a:r>
              <a:rPr lang="en-IN" dirty="0" smtClean="0"/>
              <a:t>.</a:t>
            </a:r>
          </a:p>
          <a:p>
            <a:pPr marL="0" indent="0">
              <a:buNone/>
            </a:pPr>
            <a:r>
              <a:rPr lang="en-IN" sz="5700" dirty="0" smtClean="0"/>
              <a:t>Website:</a:t>
            </a:r>
          </a:p>
          <a:p>
            <a:pPr>
              <a:buFont typeface="Wingdings" panose="05000000000000000000" pitchFamily="2" charset="2"/>
              <a:buChar char="ü"/>
            </a:pPr>
            <a:r>
              <a:rPr lang="en-IN" dirty="0">
                <a:hlinkClick r:id="rId2"/>
              </a:rPr>
              <a:t>http://</a:t>
            </a:r>
            <a:r>
              <a:rPr lang="en-IN" dirty="0" smtClean="0">
                <a:hlinkClick r:id="rId2"/>
              </a:rPr>
              <a:t>www.ekvilib.org/wp-content/uploads/2017/06/01_Gender_Concepts.pdf</a:t>
            </a:r>
            <a:endParaRPr lang="en-IN" dirty="0" smtClean="0"/>
          </a:p>
          <a:p>
            <a:pPr>
              <a:buFont typeface="Wingdings" panose="05000000000000000000" pitchFamily="2" charset="2"/>
              <a:buChar char="ü"/>
            </a:pPr>
            <a:r>
              <a:rPr lang="en-IN" dirty="0">
                <a:hlinkClick r:id="rId3"/>
              </a:rPr>
              <a:t>https://digitalcommons.library.umaine.edu/cgi/viewcontent.cgi?article=1000&amp;context=soc_facpub</a:t>
            </a:r>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4"/>
          <p:cNvPicPr>
            <a:picLocks noChangeAspect="1"/>
          </p:cNvPicPr>
          <p:nvPr/>
        </p:nvPicPr>
        <p:blipFill>
          <a:blip r:embed="rId4"/>
          <a:stretch>
            <a:fillRect/>
          </a:stretch>
        </p:blipFill>
        <p:spPr>
          <a:xfrm>
            <a:off x="6811198" y="365126"/>
            <a:ext cx="4918348" cy="5991224"/>
          </a:xfrm>
          <a:prstGeom prst="rect">
            <a:avLst/>
          </a:prstGeom>
        </p:spPr>
      </p:pic>
    </p:spTree>
    <p:extLst>
      <p:ext uri="{BB962C8B-B14F-4D97-AF65-F5344CB8AC3E}">
        <p14:creationId xmlns:p14="http://schemas.microsoft.com/office/powerpoint/2010/main" val="519641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1">
            <a:schemeClr val="accent2"/>
          </a:lnRef>
          <a:fillRef idx="2">
            <a:schemeClr val="accent2"/>
          </a:fillRef>
          <a:effectRef idx="1">
            <a:schemeClr val="accent2"/>
          </a:effectRef>
          <a:fontRef idx="minor">
            <a:schemeClr val="dk1"/>
          </a:fontRef>
        </p:style>
        <p:txBody>
          <a:bodyPr/>
          <a:lstStyle/>
          <a:p>
            <a:r>
              <a:rPr lang="en-IN" dirty="0" smtClean="0">
                <a:solidFill>
                  <a:srgbClr val="FF0000"/>
                </a:solidFill>
                <a:latin typeface="Arial Black" panose="020B0A04020102020204" pitchFamily="34" charset="0"/>
              </a:rPr>
              <a:t>Objectives</a:t>
            </a:r>
            <a:endParaRPr lang="en-IN"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838200" y="1847850"/>
            <a:ext cx="10515600" cy="4351338"/>
          </a:xfrm>
          <a:noFill/>
          <a:ln w="57150">
            <a:solidFill>
              <a:schemeClr val="accent4">
                <a:lumMod val="60000"/>
                <a:lumOff val="40000"/>
              </a:schemeClr>
            </a:solidFill>
          </a:ln>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a:buFont typeface="Wingdings" panose="05000000000000000000" pitchFamily="2" charset="2"/>
              <a:buChar char="v"/>
            </a:pPr>
            <a:r>
              <a:rPr lang="en-IN" sz="4800" dirty="0" smtClean="0">
                <a:solidFill>
                  <a:srgbClr val="FF33CC"/>
                </a:solidFill>
                <a:latin typeface="Berlin Sans FB" panose="020E0602020502020306" pitchFamily="34" charset="0"/>
              </a:rPr>
              <a:t>The learner will be able to…</a:t>
            </a:r>
          </a:p>
          <a:p>
            <a:r>
              <a:rPr lang="en-IN" sz="4400" dirty="0" smtClean="0">
                <a:solidFill>
                  <a:srgbClr val="7030A0"/>
                </a:solidFill>
                <a:latin typeface="Berlin Sans FB" panose="020E0602020502020306" pitchFamily="34" charset="0"/>
              </a:rPr>
              <a:t>Defines </a:t>
            </a:r>
            <a:r>
              <a:rPr lang="en-IN" sz="4400" dirty="0" smtClean="0">
                <a:solidFill>
                  <a:srgbClr val="7030A0"/>
                </a:solidFill>
                <a:latin typeface="Berlin Sans FB" panose="020E0602020502020306" pitchFamily="34" charset="0"/>
              </a:rPr>
              <a:t>Sex and Gender</a:t>
            </a:r>
          </a:p>
          <a:p>
            <a:r>
              <a:rPr lang="en-IN" sz="4400" dirty="0" smtClean="0">
                <a:solidFill>
                  <a:srgbClr val="7030A0"/>
                </a:solidFill>
                <a:latin typeface="Berlin Sans FB" panose="020E0602020502020306" pitchFamily="34" charset="0"/>
              </a:rPr>
              <a:t>Differentiates Sex and Gender</a:t>
            </a:r>
          </a:p>
          <a:p>
            <a:r>
              <a:rPr lang="en-IN" sz="4400" dirty="0" smtClean="0">
                <a:solidFill>
                  <a:srgbClr val="7030A0"/>
                </a:solidFill>
                <a:latin typeface="Berlin Sans FB" panose="020E0602020502020306" pitchFamily="34" charset="0"/>
              </a:rPr>
              <a:t>Identifies gender roles in society</a:t>
            </a:r>
          </a:p>
          <a:p>
            <a:r>
              <a:rPr lang="en-IN" sz="4400" dirty="0" smtClean="0">
                <a:solidFill>
                  <a:srgbClr val="7030A0"/>
                </a:solidFill>
                <a:latin typeface="Berlin Sans FB" panose="020E0602020502020306" pitchFamily="34" charset="0"/>
              </a:rPr>
              <a:t>List outs the reasons for gender inequalities</a:t>
            </a:r>
          </a:p>
          <a:p>
            <a:r>
              <a:rPr lang="en-US" sz="4400" dirty="0" smtClean="0">
                <a:solidFill>
                  <a:srgbClr val="7030A0"/>
                </a:solidFill>
                <a:latin typeface="Berlin Sans FB" panose="020E0602020502020306" pitchFamily="34" charset="0"/>
              </a:rPr>
              <a:t>Explains gender-just </a:t>
            </a:r>
            <a:r>
              <a:rPr lang="en-US" sz="4400" dirty="0">
                <a:solidFill>
                  <a:srgbClr val="7030A0"/>
                </a:solidFill>
                <a:latin typeface="Berlin Sans FB" panose="020E0602020502020306" pitchFamily="34" charset="0"/>
              </a:rPr>
              <a:t>education outside school settings</a:t>
            </a:r>
            <a:endParaRPr lang="en-IN" sz="4400" dirty="0" smtClean="0">
              <a:solidFill>
                <a:srgbClr val="7030A0"/>
              </a:solidFill>
              <a:latin typeface="Berlin Sans FB" panose="020E0602020502020306" pitchFamily="34" charset="0"/>
            </a:endParaRPr>
          </a:p>
          <a:p>
            <a:endParaRPr lang="en-IN" dirty="0" smtClean="0"/>
          </a:p>
          <a:p>
            <a:pPr marL="0" indent="0">
              <a:buNone/>
            </a:pPr>
            <a:endParaRPr lang="en-IN" dirty="0" smtClean="0"/>
          </a:p>
          <a:p>
            <a:endParaRPr lang="en-IN" dirty="0"/>
          </a:p>
        </p:txBody>
      </p:sp>
      <p:sp>
        <p:nvSpPr>
          <p:cNvPr id="4" name="Footer Placeholder 3"/>
          <p:cNvSpPr>
            <a:spLocks noGrp="1"/>
          </p:cNvSpPr>
          <p:nvPr>
            <p:ph type="ftr" sz="quarter" idx="11"/>
          </p:nvPr>
        </p:nvSpPr>
        <p:spPr/>
        <p:txBody>
          <a:bodyPr/>
          <a:lstStyle/>
          <a:p>
            <a:r>
              <a:rPr lang="en-IN" smtClean="0"/>
              <a:t>Prof.M.Amala Jansi,LCE</a:t>
            </a:r>
            <a:endParaRPr lang="en-IN"/>
          </a:p>
        </p:txBody>
      </p:sp>
    </p:spTree>
    <p:extLst>
      <p:ext uri="{BB962C8B-B14F-4D97-AF65-F5344CB8AC3E}">
        <p14:creationId xmlns:p14="http://schemas.microsoft.com/office/powerpoint/2010/main" val="1090927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IN" smtClean="0"/>
              <a:t>Prof.M.Amala Jansi,LCE</a:t>
            </a:r>
            <a:endParaRPr lang="en-IN"/>
          </a:p>
        </p:txBody>
      </p:sp>
      <p:sp>
        <p:nvSpPr>
          <p:cNvPr id="8" name="Cloud 7"/>
          <p:cNvSpPr/>
          <p:nvPr/>
        </p:nvSpPr>
        <p:spPr>
          <a:xfrm>
            <a:off x="6499721" y="4068213"/>
            <a:ext cx="4854080" cy="2470699"/>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7239850" y="4623143"/>
            <a:ext cx="3468414" cy="1631216"/>
          </a:xfrm>
          <a:prstGeom prst="rect">
            <a:avLst/>
          </a:prstGeom>
          <a:noFill/>
        </p:spPr>
        <p:txBody>
          <a:bodyPr wrap="square" rtlCol="0">
            <a:spAutoFit/>
          </a:bodyPr>
          <a:lstStyle/>
          <a:p>
            <a:pPr lvl="0" algn="just"/>
            <a:r>
              <a:rPr lang="en-US" sz="2400" b="1" dirty="0">
                <a:solidFill>
                  <a:srgbClr val="7030A0"/>
                </a:solidFill>
                <a:latin typeface="Arial Black" panose="020B0A04020102020204" pitchFamily="34" charset="0"/>
              </a:rPr>
              <a:t>Example </a:t>
            </a:r>
            <a:r>
              <a:rPr lang="en-US" sz="2400" b="1" dirty="0">
                <a:solidFill>
                  <a:srgbClr val="FF0000"/>
                </a:solidFill>
                <a:latin typeface="Bradley Hand ITC" panose="03070402050302030203" pitchFamily="66" charset="0"/>
              </a:rPr>
              <a:t>:</a:t>
            </a:r>
            <a:r>
              <a:rPr lang="en-US" sz="2400" b="1" dirty="0">
                <a:solidFill>
                  <a:srgbClr val="FF0000"/>
                </a:solidFill>
              </a:rPr>
              <a:t> </a:t>
            </a:r>
            <a:endParaRPr lang="en-IN" sz="2400" b="1" dirty="0" smtClean="0">
              <a:solidFill>
                <a:srgbClr val="FF0000"/>
              </a:solidFill>
            </a:endParaRPr>
          </a:p>
          <a:p>
            <a:pPr lvl="0" algn="just"/>
            <a:r>
              <a:rPr lang="en-US" sz="2400" b="1" dirty="0" smtClean="0">
                <a:solidFill>
                  <a:prstClr val="black"/>
                </a:solidFill>
              </a:rPr>
              <a:t>The </a:t>
            </a:r>
            <a:r>
              <a:rPr lang="en-US" sz="2400" b="1" dirty="0">
                <a:solidFill>
                  <a:prstClr val="black"/>
                </a:solidFill>
              </a:rPr>
              <a:t>differences in the organs</a:t>
            </a:r>
            <a:r>
              <a:rPr lang="en-IN" sz="2400" b="1" dirty="0">
                <a:solidFill>
                  <a:prstClr val="black"/>
                </a:solidFill>
              </a:rPr>
              <a:t> </a:t>
            </a:r>
            <a:r>
              <a:rPr lang="en-US" sz="2400" b="1" dirty="0">
                <a:solidFill>
                  <a:prstClr val="black"/>
                </a:solidFill>
              </a:rPr>
              <a:t>related to </a:t>
            </a:r>
            <a:r>
              <a:rPr lang="en-US" sz="2800" b="1" dirty="0">
                <a:solidFill>
                  <a:srgbClr val="7030A0"/>
                </a:solidFill>
              </a:rPr>
              <a:t>reproduction.</a:t>
            </a:r>
            <a:endParaRPr lang="en-IN" sz="2800" b="1" dirty="0">
              <a:solidFill>
                <a:srgbClr val="7030A0"/>
              </a:solidFill>
            </a:endParaRPr>
          </a:p>
        </p:txBody>
      </p:sp>
      <p:pic>
        <p:nvPicPr>
          <p:cNvPr id="12" name="Picture 11"/>
          <p:cNvPicPr>
            <a:picLocks noChangeAspect="1"/>
          </p:cNvPicPr>
          <p:nvPr/>
        </p:nvPicPr>
        <p:blipFill>
          <a:blip r:embed="rId2"/>
          <a:stretch>
            <a:fillRect/>
          </a:stretch>
        </p:blipFill>
        <p:spPr>
          <a:xfrm>
            <a:off x="7924768" y="210839"/>
            <a:ext cx="4084674" cy="3857374"/>
          </a:xfrm>
          <a:prstGeom prst="rect">
            <a:avLst/>
          </a:prstGeom>
        </p:spPr>
      </p:pic>
      <p:sp>
        <p:nvSpPr>
          <p:cNvPr id="13" name="Oval 12"/>
          <p:cNvSpPr/>
          <p:nvPr/>
        </p:nvSpPr>
        <p:spPr>
          <a:xfrm>
            <a:off x="4058693" y="528278"/>
            <a:ext cx="2895928" cy="13536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prstClr val="white"/>
                </a:solidFill>
              </a:rPr>
              <a:t>Sex</a:t>
            </a:r>
            <a:endParaRPr lang="en-IN" dirty="0"/>
          </a:p>
        </p:txBody>
      </p:sp>
      <p:sp>
        <p:nvSpPr>
          <p:cNvPr id="14" name="Teardrop 13"/>
          <p:cNvSpPr/>
          <p:nvPr/>
        </p:nvSpPr>
        <p:spPr>
          <a:xfrm>
            <a:off x="203803" y="2117522"/>
            <a:ext cx="6390510" cy="4474470"/>
          </a:xfrm>
          <a:prstGeom prst="teardrop">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1289641" y="3077484"/>
            <a:ext cx="4887311" cy="2554545"/>
          </a:xfrm>
          <a:prstGeom prst="rect">
            <a:avLst/>
          </a:prstGeom>
          <a:noFill/>
        </p:spPr>
        <p:txBody>
          <a:bodyPr wrap="square" rtlCol="0">
            <a:spAutoFit/>
          </a:bodyPr>
          <a:lstStyle/>
          <a:p>
            <a:r>
              <a:rPr lang="en-US" sz="3200" dirty="0">
                <a:solidFill>
                  <a:srgbClr val="C00000"/>
                </a:solidFill>
              </a:rPr>
              <a:t>Sex describes the </a:t>
            </a:r>
            <a:r>
              <a:rPr lang="en-US" sz="3200" b="1" dirty="0">
                <a:solidFill>
                  <a:srgbClr val="7030A0"/>
                </a:solidFill>
              </a:rPr>
              <a:t>biological differences </a:t>
            </a:r>
            <a:r>
              <a:rPr lang="en-US" sz="3200" dirty="0">
                <a:solidFill>
                  <a:srgbClr val="C00000"/>
                </a:solidFill>
              </a:rPr>
              <a:t>between </a:t>
            </a:r>
            <a:r>
              <a:rPr lang="en-US" sz="3200" b="1" dirty="0">
                <a:solidFill>
                  <a:srgbClr val="7030A0"/>
                </a:solidFill>
              </a:rPr>
              <a:t>men and women, </a:t>
            </a:r>
            <a:r>
              <a:rPr lang="en-US" sz="3200" dirty="0">
                <a:solidFill>
                  <a:srgbClr val="C00000"/>
                </a:solidFill>
              </a:rPr>
              <a:t>which are universal and determined at birth.</a:t>
            </a:r>
            <a:endParaRPr lang="en-IN" sz="3200" dirty="0"/>
          </a:p>
        </p:txBody>
      </p:sp>
    </p:spTree>
    <p:extLst>
      <p:ext uri="{BB962C8B-B14F-4D97-AF65-F5344CB8AC3E}">
        <p14:creationId xmlns:p14="http://schemas.microsoft.com/office/powerpoint/2010/main" val="1845983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Prof.M.Amala Jansi,LCE</a:t>
            </a:r>
            <a:endParaRPr lang="en-IN"/>
          </a:p>
        </p:txBody>
      </p:sp>
      <p:sp>
        <p:nvSpPr>
          <p:cNvPr id="5" name="Rounded Rectangle 4"/>
          <p:cNvSpPr/>
          <p:nvPr/>
        </p:nvSpPr>
        <p:spPr>
          <a:xfrm>
            <a:off x="1037898" y="441434"/>
            <a:ext cx="4495800" cy="13876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000" b="1" dirty="0">
                <a:solidFill>
                  <a:srgbClr val="FF0000"/>
                </a:solidFill>
              </a:rPr>
              <a:t>Definition of “Sex”</a:t>
            </a:r>
            <a:br>
              <a:rPr lang="en-IN" sz="4000" b="1" dirty="0">
                <a:solidFill>
                  <a:srgbClr val="FF0000"/>
                </a:solidFill>
              </a:rPr>
            </a:br>
            <a:endParaRPr lang="en-IN" dirty="0">
              <a:solidFill>
                <a:srgbClr val="FF0000"/>
              </a:solidFill>
            </a:endParaRPr>
          </a:p>
        </p:txBody>
      </p:sp>
      <p:sp>
        <p:nvSpPr>
          <p:cNvPr id="7" name="Flowchart: Punched Tape 6"/>
          <p:cNvSpPr/>
          <p:nvPr/>
        </p:nvSpPr>
        <p:spPr>
          <a:xfrm>
            <a:off x="173421" y="1797542"/>
            <a:ext cx="11713779" cy="4558808"/>
          </a:xfrm>
          <a:prstGeom prst="flowChartPunchedTap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en-US" sz="3200" dirty="0">
                <a:solidFill>
                  <a:prstClr val="black"/>
                </a:solidFill>
              </a:rPr>
              <a:t>Sex’ refers to </a:t>
            </a:r>
            <a:r>
              <a:rPr lang="en-US" sz="3200" b="1" dirty="0">
                <a:solidFill>
                  <a:srgbClr val="0070C0"/>
                </a:solidFill>
              </a:rPr>
              <a:t>the biological characteristics </a:t>
            </a:r>
            <a:r>
              <a:rPr lang="en-US" sz="3200" dirty="0">
                <a:solidFill>
                  <a:prstClr val="black"/>
                </a:solidFill>
              </a:rPr>
              <a:t>or natural biological differences between men and women, for example, the differences in the </a:t>
            </a:r>
            <a:r>
              <a:rPr lang="en-US" sz="3200" b="1" dirty="0">
                <a:solidFill>
                  <a:srgbClr val="0070C0"/>
                </a:solidFill>
              </a:rPr>
              <a:t>organs related to reproduction</a:t>
            </a:r>
            <a:r>
              <a:rPr lang="en-US" sz="3200" dirty="0">
                <a:solidFill>
                  <a:prstClr val="black"/>
                </a:solidFill>
              </a:rPr>
              <a:t>. A person’s sex is biologically determined as female or male according to certain identifiable </a:t>
            </a:r>
            <a:r>
              <a:rPr lang="en-US" sz="3200" b="1" dirty="0">
                <a:solidFill>
                  <a:srgbClr val="0070C0"/>
                </a:solidFill>
              </a:rPr>
              <a:t>physical features </a:t>
            </a:r>
            <a:r>
              <a:rPr lang="en-US" sz="3200" dirty="0">
                <a:solidFill>
                  <a:prstClr val="black"/>
                </a:solidFill>
              </a:rPr>
              <a:t>which are fixed. Women’s marginalization has often been seen as ‘natural’ and a fact of their biology.</a:t>
            </a:r>
          </a:p>
        </p:txBody>
      </p:sp>
    </p:spTree>
    <p:extLst>
      <p:ext uri="{BB962C8B-B14F-4D97-AF65-F5344CB8AC3E}">
        <p14:creationId xmlns:p14="http://schemas.microsoft.com/office/powerpoint/2010/main" val="34592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Prof.M.Amala Jansi,LCE</a:t>
            </a:r>
            <a:endParaRPr lang="en-IN"/>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635" y="196280"/>
            <a:ext cx="3373820" cy="1795541"/>
          </a:xfrm>
          <a:prstGeom prst="rect">
            <a:avLst/>
          </a:prstGeom>
          <a:solidFill>
            <a:sysClr val="window" lastClr="FFFFFF"/>
          </a:solidFill>
          <a:ln w="42500" cap="flat" cmpd="sng" algn="ctr">
            <a:noFill/>
            <a:prstDash val="solid"/>
          </a:ln>
          <a:effectLst>
            <a:glow rad="127000">
              <a:schemeClr val="accent4">
                <a:lumMod val="60000"/>
                <a:lumOff val="40000"/>
              </a:schemeClr>
            </a:glow>
          </a:effectLst>
        </p:spPr>
      </p:pic>
      <p:pic>
        <p:nvPicPr>
          <p:cNvPr id="6" name="Picture 2" descr="Image result for gender identification colo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92" y="2032074"/>
            <a:ext cx="3048000" cy="4147798"/>
          </a:xfrm>
          <a:prstGeom prst="rect">
            <a:avLst/>
          </a:prstGeom>
          <a:noFill/>
          <a:effectLst>
            <a:glow rad="127000">
              <a:srgbClr val="FFFF00"/>
            </a:glow>
          </a:effectLst>
          <a:extLst>
            <a:ext uri="{909E8E84-426E-40DD-AFC4-6F175D3DCCD1}">
              <a14:hiddenFill xmlns:a14="http://schemas.microsoft.com/office/drawing/2010/main">
                <a:solidFill>
                  <a:srgbClr val="FFFFFF"/>
                </a:solidFill>
              </a14:hiddenFill>
            </a:ext>
          </a:extLst>
        </p:spPr>
      </p:pic>
      <p:sp>
        <p:nvSpPr>
          <p:cNvPr id="8" name="Flowchart: Document 7"/>
          <p:cNvSpPr/>
          <p:nvPr/>
        </p:nvSpPr>
        <p:spPr>
          <a:xfrm>
            <a:off x="780392" y="196280"/>
            <a:ext cx="5305098" cy="1497674"/>
          </a:xfrm>
          <a:prstGeom prst="flowChartDocumen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6000" dirty="0">
                <a:solidFill>
                  <a:srgbClr val="FF0000"/>
                </a:solidFill>
              </a:rPr>
              <a:t>Gender</a:t>
            </a:r>
            <a:endParaRPr lang="en-IN" dirty="0"/>
          </a:p>
        </p:txBody>
      </p:sp>
      <p:sp>
        <p:nvSpPr>
          <p:cNvPr id="11" name="Flowchart: Manual Input 10"/>
          <p:cNvSpPr/>
          <p:nvPr/>
        </p:nvSpPr>
        <p:spPr>
          <a:xfrm>
            <a:off x="4635061" y="2330447"/>
            <a:ext cx="6495393" cy="3975757"/>
          </a:xfrm>
          <a:prstGeom prst="flowChartManualInput">
            <a:avLst/>
          </a:prstGeom>
          <a:solidFill>
            <a:schemeClr val="accent1">
              <a:lumMod val="40000"/>
              <a:lumOff val="6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en-US" sz="4400" dirty="0">
                <a:solidFill>
                  <a:prstClr val="black"/>
                </a:solidFill>
              </a:rPr>
              <a:t>Gender refers to the </a:t>
            </a:r>
            <a:r>
              <a:rPr lang="en-US" sz="4400" b="1" dirty="0">
                <a:solidFill>
                  <a:srgbClr val="FF0000"/>
                </a:solidFill>
              </a:rPr>
              <a:t>roles and responsibilities</a:t>
            </a:r>
            <a:r>
              <a:rPr lang="en-US" sz="4400" dirty="0">
                <a:solidFill>
                  <a:prstClr val="black"/>
                </a:solidFill>
              </a:rPr>
              <a:t> of men and women that are </a:t>
            </a:r>
            <a:r>
              <a:rPr lang="en-US" sz="4400" b="1" dirty="0">
                <a:solidFill>
                  <a:srgbClr val="FF33CC"/>
                </a:solidFill>
              </a:rPr>
              <a:t>created</a:t>
            </a:r>
            <a:r>
              <a:rPr lang="en-US" sz="4400" dirty="0">
                <a:solidFill>
                  <a:prstClr val="black"/>
                </a:solidFill>
              </a:rPr>
              <a:t> in </a:t>
            </a:r>
            <a:r>
              <a:rPr lang="en-US" sz="4400" b="1" dirty="0">
                <a:solidFill>
                  <a:srgbClr val="7030A0"/>
                </a:solidFill>
              </a:rPr>
              <a:t>our families, our societies and our cultures</a:t>
            </a:r>
            <a:r>
              <a:rPr lang="en-US" sz="4000" dirty="0">
                <a:solidFill>
                  <a:prstClr val="black"/>
                </a:solidFill>
              </a:rPr>
              <a:t>.</a:t>
            </a:r>
            <a:endParaRPr lang="en-IN" sz="4000" dirty="0">
              <a:solidFill>
                <a:prstClr val="black"/>
              </a:solidFill>
            </a:endParaRPr>
          </a:p>
        </p:txBody>
      </p:sp>
    </p:spTree>
    <p:extLst>
      <p:ext uri="{BB962C8B-B14F-4D97-AF65-F5344CB8AC3E}">
        <p14:creationId xmlns:p14="http://schemas.microsoft.com/office/powerpoint/2010/main" val="26000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smtClean="0"/>
              <a:t>Prof.M.Amala Jansi,LCE</a:t>
            </a:r>
            <a:endParaRPr lang="en-IN"/>
          </a:p>
        </p:txBody>
      </p:sp>
      <p:sp>
        <p:nvSpPr>
          <p:cNvPr id="7" name="Round Diagonal Corner Rectangle 6"/>
          <p:cNvSpPr/>
          <p:nvPr/>
        </p:nvSpPr>
        <p:spPr>
          <a:xfrm>
            <a:off x="2380591" y="399736"/>
            <a:ext cx="7173311" cy="1245476"/>
          </a:xfrm>
          <a:prstGeom prst="round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N" sz="4400" b="1">
                <a:solidFill>
                  <a:srgbClr val="FF0000"/>
                </a:solidFill>
              </a:rPr>
              <a:t>Definition of “Gender”</a:t>
            </a:r>
            <a:endParaRPr lang="en-IN" dirty="0">
              <a:solidFill>
                <a:prstClr val="white"/>
              </a:solidFill>
            </a:endParaRPr>
          </a:p>
        </p:txBody>
      </p:sp>
      <p:sp>
        <p:nvSpPr>
          <p:cNvPr id="12" name="Flowchart: Alternate Process 11"/>
          <p:cNvSpPr/>
          <p:nvPr/>
        </p:nvSpPr>
        <p:spPr>
          <a:xfrm>
            <a:off x="528143" y="1825626"/>
            <a:ext cx="10878208" cy="4530724"/>
          </a:xfrm>
          <a:prstGeom prst="flowChartAlternateProcess">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en-US" sz="3600" dirty="0">
                <a:solidFill>
                  <a:prstClr val="black"/>
                </a:solidFill>
              </a:rPr>
              <a:t>Gender refers to the </a:t>
            </a:r>
            <a:r>
              <a:rPr lang="en-US" sz="3600" b="1" dirty="0">
                <a:solidFill>
                  <a:srgbClr val="0070C0"/>
                </a:solidFill>
              </a:rPr>
              <a:t>cultural, socially constructed </a:t>
            </a:r>
            <a:r>
              <a:rPr lang="en-US" sz="3600" dirty="0">
                <a:solidFill>
                  <a:prstClr val="black"/>
                </a:solidFill>
              </a:rPr>
              <a:t>differences between the two sexes. It refers to the way </a:t>
            </a:r>
            <a:r>
              <a:rPr lang="en-US" sz="3600" b="1" dirty="0">
                <a:solidFill>
                  <a:srgbClr val="0070C0"/>
                </a:solidFill>
              </a:rPr>
              <a:t>society encourages </a:t>
            </a:r>
            <a:r>
              <a:rPr lang="en-US" sz="3600" dirty="0">
                <a:solidFill>
                  <a:prstClr val="black"/>
                </a:solidFill>
              </a:rPr>
              <a:t>and teaches the two sexes to behave in different through socialization. ‘Gender’ and the hierarchical power relations between women and men based on this are </a:t>
            </a:r>
            <a:r>
              <a:rPr lang="en-US" sz="3600" b="1" dirty="0">
                <a:solidFill>
                  <a:srgbClr val="0070C0"/>
                </a:solidFill>
              </a:rPr>
              <a:t>socially constructed</a:t>
            </a:r>
            <a:r>
              <a:rPr lang="en-US" sz="3600" dirty="0">
                <a:solidFill>
                  <a:prstClr val="black"/>
                </a:solidFill>
              </a:rPr>
              <a:t>, and not derived directly from biology.</a:t>
            </a:r>
            <a:endParaRPr lang="en-IN" sz="3600" dirty="0">
              <a:solidFill>
                <a:prstClr val="black"/>
              </a:solidFill>
            </a:endParaRPr>
          </a:p>
        </p:txBody>
      </p:sp>
    </p:spTree>
    <p:extLst>
      <p:ext uri="{BB962C8B-B14F-4D97-AF65-F5344CB8AC3E}">
        <p14:creationId xmlns:p14="http://schemas.microsoft.com/office/powerpoint/2010/main" val="2527046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0938" y="375573"/>
            <a:ext cx="10508703" cy="1322947"/>
          </a:xfrm>
          <a:prstGeom prst="rect">
            <a:avLst/>
          </a:prstGeom>
          <a:solidFill>
            <a:srgbClr val="FFFF00"/>
          </a:solidFill>
          <a:effectLst>
            <a:outerShdw blurRad="50800" dist="50800" algn="ctr" rotWithShape="0">
              <a:srgbClr val="000000">
                <a:alpha val="43137"/>
              </a:srgbClr>
            </a:outerShdw>
          </a:effectLst>
        </p:spPr>
        <p:style>
          <a:lnRef idx="3">
            <a:schemeClr val="lt1"/>
          </a:lnRef>
          <a:fillRef idx="1">
            <a:schemeClr val="accent2"/>
          </a:fillRef>
          <a:effectRef idx="1">
            <a:schemeClr val="accent2"/>
          </a:effectRef>
          <a:fontRef idx="minor">
            <a:schemeClr val="lt1"/>
          </a:fontRef>
        </p:style>
      </p:pic>
      <p:sp>
        <p:nvSpPr>
          <p:cNvPr id="5" name="Footer Placeholder 4"/>
          <p:cNvSpPr>
            <a:spLocks noGrp="1"/>
          </p:cNvSpPr>
          <p:nvPr>
            <p:ph type="ftr" sz="quarter" idx="11"/>
          </p:nvPr>
        </p:nvSpPr>
        <p:spPr/>
        <p:txBody>
          <a:bodyPr/>
          <a:lstStyle/>
          <a:p>
            <a:r>
              <a:rPr lang="en-IN" smtClean="0"/>
              <a:t>Prof.M.Amala Jansi,LCE</a:t>
            </a:r>
            <a:endParaRPr lang="en-IN"/>
          </a:p>
        </p:txBody>
      </p:sp>
      <p:pic>
        <p:nvPicPr>
          <p:cNvPr id="3" name="Picture 2"/>
          <p:cNvPicPr>
            <a:picLocks noChangeAspect="1"/>
          </p:cNvPicPr>
          <p:nvPr/>
        </p:nvPicPr>
        <p:blipFill>
          <a:blip r:embed="rId3"/>
          <a:stretch>
            <a:fillRect/>
          </a:stretch>
        </p:blipFill>
        <p:spPr>
          <a:xfrm>
            <a:off x="6889531" y="1970690"/>
            <a:ext cx="4904062" cy="4145951"/>
          </a:xfrm>
          <a:prstGeom prst="rect">
            <a:avLst/>
          </a:prstGeom>
          <a:ln w="76200"/>
        </p:spPr>
        <p:style>
          <a:lnRef idx="2">
            <a:schemeClr val="accent4"/>
          </a:lnRef>
          <a:fillRef idx="1">
            <a:schemeClr val="lt1"/>
          </a:fillRef>
          <a:effectRef idx="0">
            <a:schemeClr val="accent4"/>
          </a:effectRef>
          <a:fontRef idx="minor">
            <a:schemeClr val="dk1"/>
          </a:fontRef>
        </p:style>
      </p:pic>
      <p:pic>
        <p:nvPicPr>
          <p:cNvPr id="6" name="Picture 5"/>
          <p:cNvPicPr>
            <a:picLocks noChangeAspect="1"/>
          </p:cNvPicPr>
          <p:nvPr/>
        </p:nvPicPr>
        <p:blipFill>
          <a:blip r:embed="rId4"/>
          <a:stretch>
            <a:fillRect/>
          </a:stretch>
        </p:blipFill>
        <p:spPr>
          <a:xfrm>
            <a:off x="313644" y="2190477"/>
            <a:ext cx="4983571" cy="3926164"/>
          </a:xfrm>
          <a:prstGeom prst="rect">
            <a:avLst/>
          </a:prstGeom>
          <a:ln w="57150">
            <a:solidFill>
              <a:srgbClr val="FFFF00"/>
            </a:solidFill>
          </a:ln>
        </p:spPr>
      </p:pic>
    </p:spTree>
    <p:extLst>
      <p:ext uri="{BB962C8B-B14F-4D97-AF65-F5344CB8AC3E}">
        <p14:creationId xmlns:p14="http://schemas.microsoft.com/office/powerpoint/2010/main" val="75056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964607984"/>
              </p:ext>
            </p:extLst>
          </p:nvPr>
        </p:nvGraphicFramePr>
        <p:xfrm>
          <a:off x="796413" y="377866"/>
          <a:ext cx="10412360" cy="5951852"/>
        </p:xfrm>
        <a:graphic>
          <a:graphicData uri="http://schemas.openxmlformats.org/drawingml/2006/table">
            <a:tbl>
              <a:tblPr firstRow="1" firstCol="1" bandRow="1"/>
              <a:tblGrid>
                <a:gridCol w="5206180"/>
                <a:gridCol w="5206180"/>
              </a:tblGrid>
              <a:tr h="608454">
                <a:tc>
                  <a:txBody>
                    <a:bodyPr/>
                    <a:lstStyle/>
                    <a:p>
                      <a:pPr algn="ctr">
                        <a:lnSpc>
                          <a:spcPct val="150000"/>
                        </a:lnSpc>
                        <a:spcAft>
                          <a:spcPts val="1000"/>
                        </a:spcAft>
                      </a:pPr>
                      <a:r>
                        <a:rPr lang="en-US" sz="2800" b="1" dirty="0">
                          <a:effectLst/>
                          <a:latin typeface="Times New Roman" panose="02020603050405020304" pitchFamily="18" charset="0"/>
                          <a:ea typeface="Calibri" panose="020F0502020204030204" pitchFamily="34" charset="0"/>
                          <a:cs typeface="Latha"/>
                        </a:rPr>
                        <a:t>Sex</a:t>
                      </a:r>
                      <a:endParaRPr lang="en-IN" sz="28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1000"/>
                        </a:spcAft>
                      </a:pPr>
                      <a:r>
                        <a:rPr lang="en-US" sz="2800" b="1" dirty="0">
                          <a:effectLst/>
                          <a:latin typeface="Times New Roman" panose="02020603050405020304" pitchFamily="18" charset="0"/>
                          <a:ea typeface="Calibri" panose="020F0502020204030204" pitchFamily="34" charset="0"/>
                          <a:cs typeface="Latha"/>
                        </a:rPr>
                        <a:t>Gender</a:t>
                      </a:r>
                      <a:endParaRPr lang="en-IN" sz="28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007899">
                <a:tc>
                  <a:txBody>
                    <a:bodyPr/>
                    <a:lstStyle/>
                    <a:p>
                      <a:pPr marL="457200" algn="just">
                        <a:lnSpc>
                          <a:spcPct val="115000"/>
                        </a:lnSpc>
                        <a:spcAft>
                          <a:spcPts val="0"/>
                        </a:spcAft>
                      </a:pPr>
                      <a:r>
                        <a:rPr lang="en-US" sz="2800" dirty="0">
                          <a:effectLst/>
                          <a:latin typeface="Times New Roman" panose="02020603050405020304" pitchFamily="18" charset="0"/>
                          <a:ea typeface="Calibri" panose="020F0502020204030204" pitchFamily="34" charset="0"/>
                          <a:cs typeface="Latha"/>
                        </a:rPr>
                        <a:t>Sex refers to the </a:t>
                      </a:r>
                      <a:r>
                        <a:rPr lang="en-US" sz="2800" b="1" dirty="0" smtClean="0">
                          <a:solidFill>
                            <a:srgbClr val="C00000"/>
                          </a:solidFill>
                          <a:effectLst/>
                          <a:latin typeface="Times New Roman" panose="02020603050405020304" pitchFamily="18" charset="0"/>
                          <a:ea typeface="Calibri" panose="020F0502020204030204" pitchFamily="34" charset="0"/>
                          <a:cs typeface="Latha"/>
                        </a:rPr>
                        <a:t>biological </a:t>
                      </a:r>
                      <a:r>
                        <a:rPr lang="en-US" sz="2800" dirty="0" smtClean="0">
                          <a:effectLst/>
                          <a:latin typeface="Times New Roman" panose="02020603050405020304" pitchFamily="18" charset="0"/>
                          <a:ea typeface="Calibri" panose="020F0502020204030204" pitchFamily="34" charset="0"/>
                          <a:cs typeface="Latha"/>
                        </a:rPr>
                        <a:t>differences </a:t>
                      </a:r>
                      <a:r>
                        <a:rPr lang="en-US" sz="2800" dirty="0">
                          <a:effectLst/>
                          <a:latin typeface="Times New Roman" panose="02020603050405020304" pitchFamily="18" charset="0"/>
                          <a:ea typeface="Calibri" panose="020F0502020204030204" pitchFamily="34" charset="0"/>
                          <a:cs typeface="Latha"/>
                        </a:rPr>
                        <a:t>between male and female.</a:t>
                      </a:r>
                      <a:endParaRPr lang="en-IN" sz="2800" dirty="0">
                        <a:effectLst/>
                        <a:latin typeface="Calibri" panose="020F0502020204030204" pitchFamily="34" charset="0"/>
                        <a:ea typeface="Calibri" panose="020F0502020204030204" pitchFamily="34" charset="0"/>
                        <a:cs typeface="Latha"/>
                      </a:endParaRPr>
                    </a:p>
                    <a:p>
                      <a:pPr algn="just">
                        <a:lnSpc>
                          <a:spcPct val="150000"/>
                        </a:lnSpc>
                        <a:spcAft>
                          <a:spcPts val="1000"/>
                        </a:spcAft>
                      </a:pPr>
                      <a:r>
                        <a:rPr lang="en-US" sz="2800" b="1" u="none" strike="noStrike" dirty="0">
                          <a:effectLst/>
                          <a:latin typeface="Times New Roman" panose="02020603050405020304" pitchFamily="18" charset="0"/>
                          <a:ea typeface="Calibri" panose="020F0502020204030204" pitchFamily="34" charset="0"/>
                          <a:cs typeface="Latha"/>
                        </a:rPr>
                        <a:t> </a:t>
                      </a:r>
                      <a:endParaRPr lang="en-IN" sz="28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Latha"/>
                        </a:rPr>
                        <a:t>      Gender refers to </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Latha"/>
                        </a:rPr>
                        <a:t>socially and culturally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Latha"/>
                        </a:rPr>
                        <a:t>constructed differences between male and female. </a:t>
                      </a:r>
                      <a:endParaRPr lang="en-IN"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93729">
                <a:tc>
                  <a:txBody>
                    <a:bodyPr/>
                    <a:lstStyle/>
                    <a:p>
                      <a:pPr algn="just">
                        <a:lnSpc>
                          <a:spcPct val="100000"/>
                        </a:lnSpc>
                        <a:spcAft>
                          <a:spcPts val="0"/>
                        </a:spcAft>
                      </a:pPr>
                      <a:r>
                        <a:rPr lang="en-US" sz="2800" dirty="0" smtClean="0">
                          <a:effectLst/>
                          <a:latin typeface="Times New Roman" panose="02020603050405020304" pitchFamily="18" charset="0"/>
                          <a:ea typeface="Calibri" panose="020F0502020204030204" pitchFamily="34" charset="0"/>
                          <a:cs typeface="Latha"/>
                        </a:rPr>
                        <a:t>     Sex </a:t>
                      </a:r>
                      <a:r>
                        <a:rPr lang="en-US" sz="2800" dirty="0">
                          <a:effectLst/>
                          <a:latin typeface="Times New Roman" panose="02020603050405020304" pitchFamily="18" charset="0"/>
                          <a:ea typeface="Calibri" panose="020F0502020204030204" pitchFamily="34" charset="0"/>
                          <a:cs typeface="Latha"/>
                        </a:rPr>
                        <a:t>of an </a:t>
                      </a:r>
                      <a:r>
                        <a:rPr lang="en-US" sz="2800" b="1" dirty="0">
                          <a:solidFill>
                            <a:srgbClr val="C00000"/>
                          </a:solidFill>
                          <a:effectLst/>
                          <a:latin typeface="Times New Roman" panose="02020603050405020304" pitchFamily="18" charset="0"/>
                          <a:ea typeface="Calibri" panose="020F0502020204030204" pitchFamily="34" charset="0"/>
                          <a:cs typeface="Latha"/>
                        </a:rPr>
                        <a:t>individual </a:t>
                      </a:r>
                      <a:r>
                        <a:rPr lang="en-US" sz="2800" dirty="0">
                          <a:effectLst/>
                          <a:latin typeface="Times New Roman" panose="02020603050405020304" pitchFamily="18" charset="0"/>
                          <a:ea typeface="Calibri" panose="020F0502020204030204" pitchFamily="34" charset="0"/>
                          <a:cs typeface="Latha"/>
                        </a:rPr>
                        <a:t>is determined by </a:t>
                      </a:r>
                      <a:r>
                        <a:rPr lang="en-US" sz="2800" b="1" dirty="0">
                          <a:solidFill>
                            <a:srgbClr val="C00000"/>
                          </a:solidFill>
                          <a:effectLst/>
                          <a:latin typeface="Times New Roman" panose="02020603050405020304" pitchFamily="18" charset="0"/>
                          <a:ea typeface="Calibri" panose="020F0502020204030204" pitchFamily="34" charset="0"/>
                          <a:cs typeface="Latha"/>
                        </a:rPr>
                        <a:t>nature.</a:t>
                      </a:r>
                      <a:endParaRPr lang="en-IN" sz="2800" b="1" dirty="0">
                        <a:solidFill>
                          <a:srgbClr val="C00000"/>
                        </a:solidFill>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Latha"/>
                        </a:rPr>
                        <a:t>       Gender differences are due to </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Latha"/>
                        </a:rPr>
                        <a:t>nurture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Latha"/>
                        </a:rPr>
                        <a:t>.</a:t>
                      </a:r>
                      <a:endParaRPr kumimoji="0" lang="en-I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Latha"/>
                      </a:endParaRPr>
                    </a:p>
                    <a:p>
                      <a:endParaRPr lang="en-IN"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007899">
                <a:tc>
                  <a:txBody>
                    <a:bodyPr/>
                    <a:lstStyle/>
                    <a:p>
                      <a:pPr>
                        <a:lnSpc>
                          <a:spcPct val="115000"/>
                        </a:lnSpc>
                        <a:spcAft>
                          <a:spcPts val="0"/>
                        </a:spcAft>
                      </a:pPr>
                      <a:r>
                        <a:rPr lang="en-US" sz="2800" dirty="0" smtClean="0">
                          <a:effectLst/>
                          <a:latin typeface="Times New Roman" panose="02020603050405020304" pitchFamily="18" charset="0"/>
                          <a:ea typeface="Calibri" panose="020F0502020204030204" pitchFamily="34" charset="0"/>
                          <a:cs typeface="Latha"/>
                        </a:rPr>
                        <a:t>     Sex </a:t>
                      </a:r>
                      <a:r>
                        <a:rPr lang="en-US" sz="2800" dirty="0">
                          <a:effectLst/>
                          <a:latin typeface="Times New Roman" panose="02020603050405020304" pitchFamily="18" charset="0"/>
                          <a:ea typeface="Calibri" panose="020F0502020204030204" pitchFamily="34" charset="0"/>
                          <a:cs typeface="Latha"/>
                        </a:rPr>
                        <a:t>is </a:t>
                      </a:r>
                      <a:r>
                        <a:rPr lang="en-US" sz="2800" b="1" dirty="0">
                          <a:solidFill>
                            <a:srgbClr val="C00000"/>
                          </a:solidFill>
                          <a:effectLst/>
                          <a:latin typeface="Times New Roman" panose="02020603050405020304" pitchFamily="18" charset="0"/>
                          <a:ea typeface="Calibri" panose="020F0502020204030204" pitchFamily="34" charset="0"/>
                          <a:cs typeface="Latha"/>
                        </a:rPr>
                        <a:t>Constant</a:t>
                      </a:r>
                      <a:r>
                        <a:rPr lang="en-US" sz="2800" dirty="0">
                          <a:effectLst/>
                          <a:latin typeface="Times New Roman" panose="02020603050405020304" pitchFamily="18" charset="0"/>
                          <a:ea typeface="Calibri" panose="020F0502020204030204" pitchFamily="34" charset="0"/>
                          <a:cs typeface="Latha"/>
                        </a:rPr>
                        <a:t>, it remains the same everywhere.</a:t>
                      </a:r>
                      <a:endParaRPr lang="en-IN" sz="2800" dirty="0">
                        <a:effectLst/>
                        <a:latin typeface="Calibri" panose="020F0502020204030204" pitchFamily="34" charset="0"/>
                        <a:ea typeface="Calibri" panose="020F0502020204030204" pitchFamily="34" charset="0"/>
                        <a:cs typeface="Latha"/>
                      </a:endParaRPr>
                    </a:p>
                    <a:p>
                      <a:pPr algn="just">
                        <a:lnSpc>
                          <a:spcPct val="150000"/>
                        </a:lnSpc>
                        <a:spcAft>
                          <a:spcPts val="1000"/>
                        </a:spcAft>
                      </a:pPr>
                      <a:r>
                        <a:rPr lang="en-US" sz="2800" b="1" u="none" strike="noStrike" dirty="0">
                          <a:effectLst/>
                          <a:latin typeface="Times New Roman" panose="02020603050405020304" pitchFamily="18" charset="0"/>
                          <a:ea typeface="Calibri" panose="020F0502020204030204" pitchFamily="34" charset="0"/>
                          <a:cs typeface="Latha"/>
                        </a:rPr>
                        <a:t> </a:t>
                      </a:r>
                      <a:endParaRPr lang="en-IN" sz="28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IN" sz="2800" dirty="0" smtClean="0">
                          <a:effectLst/>
                          <a:latin typeface="Times New Roman" panose="02020603050405020304" pitchFamily="18" charset="0"/>
                          <a:ea typeface="Calibri" panose="020F0502020204030204" pitchFamily="34" charset="0"/>
                          <a:cs typeface="Times New Roman" panose="02020603050405020304" pitchFamily="18" charset="0"/>
                        </a:rPr>
                        <a:t>      Gender is </a:t>
                      </a:r>
                      <a:r>
                        <a:rPr lang="en-IN"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Variable </a:t>
                      </a:r>
                      <a:r>
                        <a:rPr lang="en-IN" sz="2800" dirty="0" smtClean="0">
                          <a:effectLst/>
                          <a:latin typeface="Times New Roman" panose="02020603050405020304" pitchFamily="18" charset="0"/>
                          <a:ea typeface="Calibri" panose="020F0502020204030204" pitchFamily="34" charset="0"/>
                          <a:cs typeface="Times New Roman" panose="02020603050405020304" pitchFamily="18" charset="0"/>
                        </a:rPr>
                        <a:t>; it</a:t>
                      </a:r>
                      <a:r>
                        <a:rPr lang="en-IN" sz="2800" baseline="0" dirty="0" smtClean="0">
                          <a:effectLst/>
                          <a:latin typeface="Times New Roman" panose="02020603050405020304" pitchFamily="18" charset="0"/>
                          <a:ea typeface="Calibri" panose="020F0502020204030204" pitchFamily="34" charset="0"/>
                          <a:cs typeface="Times New Roman" panose="02020603050405020304" pitchFamily="18" charset="0"/>
                        </a:rPr>
                        <a:t> changes from time to time, culture to culture , even family to family</a:t>
                      </a:r>
                      <a:r>
                        <a:rPr lang="en-IN" sz="2800" baseline="0" dirty="0" smtClean="0">
                          <a:effectLst/>
                          <a:latin typeface="Calibri" panose="020F0502020204030204" pitchFamily="34" charset="0"/>
                          <a:ea typeface="Calibri" panose="020F0502020204030204" pitchFamily="34" charset="0"/>
                          <a:cs typeface="Latha"/>
                        </a:rPr>
                        <a:t>.</a:t>
                      </a:r>
                      <a:endParaRPr lang="en-IN" sz="2800" dirty="0">
                        <a:effectLst/>
                        <a:latin typeface="Calibri" panose="020F0502020204030204" pitchFamily="34" charset="0"/>
                        <a:ea typeface="Calibri" panose="020F0502020204030204" pitchFamily="34" charset="0"/>
                        <a:cs typeface="Latha"/>
                      </a:endParaRPr>
                    </a:p>
                    <a:p>
                      <a:pPr algn="just">
                        <a:lnSpc>
                          <a:spcPct val="150000"/>
                        </a:lnSpc>
                        <a:spcAft>
                          <a:spcPts val="1000"/>
                        </a:spcAft>
                      </a:pPr>
                      <a:r>
                        <a:rPr lang="en-US" sz="2800" b="1" u="none" strike="noStrike" dirty="0">
                          <a:effectLst/>
                          <a:latin typeface="Times New Roman" panose="02020603050405020304" pitchFamily="18" charset="0"/>
                          <a:ea typeface="Calibri" panose="020F0502020204030204" pitchFamily="34" charset="0"/>
                          <a:cs typeface="Latha"/>
                        </a:rPr>
                        <a:t> </a:t>
                      </a:r>
                      <a:endParaRPr lang="en-IN" sz="2800" dirty="0">
                        <a:effectLst/>
                        <a:latin typeface="Calibri" panose="020F0502020204030204" pitchFamily="34" charset="0"/>
                        <a:ea typeface="Calibri" panose="020F0502020204030204" pitchFamily="34" charset="0"/>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8" name="Footer Placeholder 7"/>
          <p:cNvSpPr>
            <a:spLocks noGrp="1"/>
          </p:cNvSpPr>
          <p:nvPr>
            <p:ph type="ftr" sz="quarter" idx="11"/>
          </p:nvPr>
        </p:nvSpPr>
        <p:spPr/>
        <p:txBody>
          <a:bodyPr/>
          <a:lstStyle/>
          <a:p>
            <a:r>
              <a:rPr lang="en-IN" dirty="0" err="1" smtClean="0"/>
              <a:t>Prof.M.Amala</a:t>
            </a:r>
            <a:r>
              <a:rPr lang="en-IN" dirty="0" smtClean="0"/>
              <a:t> </a:t>
            </a:r>
            <a:r>
              <a:rPr lang="en-IN" dirty="0" err="1" smtClean="0"/>
              <a:t>Jansi,LCE</a:t>
            </a:r>
            <a:endParaRPr lang="en-IN" dirty="0"/>
          </a:p>
        </p:txBody>
      </p:sp>
    </p:spTree>
    <p:extLst>
      <p:ext uri="{BB962C8B-B14F-4D97-AF65-F5344CB8AC3E}">
        <p14:creationId xmlns:p14="http://schemas.microsoft.com/office/powerpoint/2010/main" val="1151002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1342</Words>
  <Application>Microsoft Office PowerPoint</Application>
  <PresentationFormat>Widescreen</PresentationFormat>
  <Paragraphs>184</Paragraphs>
  <Slides>29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Black</vt:lpstr>
      <vt:lpstr>Berlin Sans FB</vt:lpstr>
      <vt:lpstr>Bradley Hand ITC</vt:lpstr>
      <vt:lpstr>Calibri</vt:lpstr>
      <vt:lpstr>Calibri Light</vt:lpstr>
      <vt:lpstr>Latha</vt:lpstr>
      <vt:lpstr>Times New Roman</vt:lpstr>
      <vt:lpstr>Wingdings</vt:lpstr>
      <vt:lpstr>Office Theme</vt:lpstr>
      <vt:lpstr>Course 6  Gender, School and Society</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Gender Stereotypes  </vt:lpstr>
      <vt:lpstr>Gender roles in society </vt:lpstr>
      <vt:lpstr>Family</vt:lpstr>
      <vt:lpstr>PowerPoint Presentation</vt:lpstr>
      <vt:lpstr>PowerPoint Presentation</vt:lpstr>
      <vt:lpstr>Gender Roles in Class</vt:lpstr>
      <vt:lpstr> Religion</vt:lpstr>
      <vt:lpstr>Culture &amp; Popular Culture </vt:lpstr>
      <vt:lpstr>Media</vt:lpstr>
      <vt:lpstr>Advertisement </vt:lpstr>
      <vt:lpstr>Films </vt:lpstr>
      <vt:lpstr>Law and State: </vt:lpstr>
      <vt:lpstr>Gender Inequality</vt:lpstr>
      <vt:lpstr> Important causes of gender disparity </vt:lpstr>
      <vt:lpstr>Reasons for gender inequalities in India  </vt:lpstr>
      <vt:lpstr>  HOW TO REDUCE INEQUALITY:   </vt:lpstr>
      <vt:lpstr>Gender-just education outside school settings </vt:lpstr>
      <vt:lpstr>Questions for Discussion and Reflection</vt:lpstr>
      <vt:lpstr>Future Reading…..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6: Gender, School and Society</dc:title>
  <dc:creator>ELCOT</dc:creator>
  <cp:lastModifiedBy>ELCOT</cp:lastModifiedBy>
  <cp:revision>57</cp:revision>
  <dcterms:created xsi:type="dcterms:W3CDTF">2020-06-09T15:20:17Z</dcterms:created>
  <dcterms:modified xsi:type="dcterms:W3CDTF">2020-07-31T17:39:01Z</dcterms:modified>
</cp:coreProperties>
</file>